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24"/>
  </p:notesMasterIdLst>
  <p:handoutMasterIdLst>
    <p:handoutMasterId r:id="rId25"/>
  </p:handoutMasterIdLst>
  <p:sldIdLst>
    <p:sldId id="283" r:id="rId3"/>
    <p:sldId id="284" r:id="rId4"/>
    <p:sldId id="294" r:id="rId5"/>
    <p:sldId id="285" r:id="rId6"/>
    <p:sldId id="286" r:id="rId7"/>
    <p:sldId id="288" r:id="rId8"/>
    <p:sldId id="287" r:id="rId9"/>
    <p:sldId id="289" r:id="rId10"/>
    <p:sldId id="295" r:id="rId11"/>
    <p:sldId id="296" r:id="rId12"/>
    <p:sldId id="297" r:id="rId13"/>
    <p:sldId id="298" r:id="rId14"/>
    <p:sldId id="299" r:id="rId15"/>
    <p:sldId id="290" r:id="rId16"/>
    <p:sldId id="292" r:id="rId17"/>
    <p:sldId id="300" r:id="rId18"/>
    <p:sldId id="301" r:id="rId19"/>
    <p:sldId id="302" r:id="rId20"/>
    <p:sldId id="293" r:id="rId21"/>
    <p:sldId id="303" r:id="rId22"/>
    <p:sldId id="291" r:id="rId23"/>
  </p:sldIdLst>
  <p:sldSz cx="12195175" cy="6859588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948" y="-324"/>
      </p:cViewPr>
      <p:guideLst>
        <p:guide orient="horz" pos="2161"/>
        <p:guide pos="384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8" d="100"/>
          <a:sy n="68" d="100"/>
        </p:scale>
        <p:origin x="-2772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501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AD8F6-FF7C-447F-A91D-4FA7CFC9C0C5}" type="datetimeFigureOut">
              <a:rPr lang="en-GB" smtClean="0"/>
              <a:t>10/09/2018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468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B7EE11-88F6-4E42-B196-8CF9EA9FE22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391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45B75E70-762A-4375-AA7C-DE9BB7CC9339}" type="datetimeFigureOut">
              <a:rPr lang="de-DE" smtClean="0"/>
              <a:pPr/>
              <a:t>10.09.2018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F1895BC-06EC-475A-97CA-BF53472F2E0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6837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psf\Host\Users\cd\Desktop\Startbild_16zu9-E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878399" y="1573200"/>
            <a:ext cx="10864800" cy="741600"/>
          </a:xfrm>
        </p:spPr>
        <p:txBody>
          <a:bodyPr/>
          <a:lstStyle>
            <a:lvl1pPr>
              <a:tabLst>
                <a:tab pos="2038350" algn="l"/>
              </a:tabLst>
              <a:defRPr b="1"/>
            </a:lvl1pPr>
          </a:lstStyle>
          <a:p>
            <a:pPr lvl="0"/>
            <a:r>
              <a:rPr lang="en-GB" noProof="0" dirty="0" smtClean="0"/>
              <a:t>Click here to insert lecture title</a:t>
            </a:r>
            <a:endParaRPr lang="de-DE" noProof="0" dirty="0" smtClean="0"/>
          </a:p>
        </p:txBody>
      </p:sp>
      <p:sp>
        <p:nvSpPr>
          <p:cNvPr id="16" name="Rectangle 3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878399" y="2430000"/>
            <a:ext cx="10864800" cy="1152000"/>
          </a:xfrm>
        </p:spPr>
        <p:txBody>
          <a:bodyPr/>
          <a:lstStyle>
            <a:lvl1pPr marL="0" indent="0">
              <a:buFontTx/>
              <a:buNone/>
              <a:defRPr sz="2400" baseline="0">
                <a:solidFill>
                  <a:srgbClr val="686868"/>
                </a:solidFill>
              </a:defRPr>
            </a:lvl1pPr>
          </a:lstStyle>
          <a:p>
            <a:pPr lvl="0"/>
            <a:r>
              <a:rPr lang="en-GB" noProof="0" dirty="0" smtClean="0"/>
              <a:t>Click here to insert lecture subtitle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 TiGL Viewer Scripting API + Hands On &gt; 09/11/2018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  <p:pic>
        <p:nvPicPr>
          <p:cNvPr id="8" name="Picture 46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0" y="5598000"/>
            <a:ext cx="1080000" cy="956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28537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11221200" cy="43380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 TiGL Viewer Scripting API + Hands On &gt; 09/11/2018</a:t>
            </a:r>
            <a:endParaRPr lang="en-GB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91502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5482800" cy="43380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 hasCustomPrompt="1"/>
          </p:nvPr>
        </p:nvSpPr>
        <p:spPr>
          <a:xfrm>
            <a:off x="6224400" y="1591200"/>
            <a:ext cx="5482800" cy="433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itchFamily="34" charset="0"/>
              <a:buNone/>
              <a:tabLst/>
              <a:defRPr/>
            </a:lvl1pPr>
          </a:lstStyle>
          <a:p>
            <a:r>
              <a:rPr lang="en-GB" noProof="0" dirty="0" smtClean="0"/>
              <a:t>Click onto symbol to insert picture</a:t>
            </a:r>
          </a:p>
          <a:p>
            <a:endParaRPr lang="en-GB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 TiGL Viewer Scripting API + Hands On &gt; 09/11/2018</a:t>
            </a:r>
            <a:endParaRPr lang="en-GB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00678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 Inhal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5482800" cy="43380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 TiGL Viewer Scripting API + Hands On &gt; 09/11/2018</a:t>
            </a:r>
            <a:endParaRPr lang="en-GB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93620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5482800" cy="43380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 TiGL Viewer Scripting API + Hands On &gt; 09/11/2018</a:t>
            </a:r>
            <a:endParaRPr lang="en-GB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  <p:sp>
        <p:nvSpPr>
          <p:cNvPr id="6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224400" y="1591200"/>
            <a:ext cx="5482800" cy="43380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51793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1"/>
          <p:cNvSpPr>
            <a:spLocks noGrp="1"/>
          </p:cNvSpPr>
          <p:nvPr>
            <p:ph type="body" idx="11" hasCustomPrompt="1"/>
          </p:nvPr>
        </p:nvSpPr>
        <p:spPr>
          <a:xfrm>
            <a:off x="485999" y="1591200"/>
            <a:ext cx="5482800" cy="334800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 dirty="0" smtClean="0"/>
              <a:t>Click here to insert header line</a:t>
            </a:r>
          </a:p>
        </p:txBody>
      </p:sp>
      <p:sp>
        <p:nvSpPr>
          <p:cNvPr id="12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224399" y="1591200"/>
            <a:ext cx="5482800" cy="334800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 dirty="0" smtClean="0"/>
              <a:t>Click here to insert header line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86000" y="2141999"/>
            <a:ext cx="5482800" cy="37872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11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6224400" y="2142000"/>
            <a:ext cx="5482800" cy="3787200"/>
          </a:xfrm>
        </p:spPr>
        <p:txBody>
          <a:bodyPr/>
          <a:lstStyle/>
          <a:p>
            <a:pPr lvl="0"/>
            <a:r>
              <a:rPr lang="en-GB" noProof="0" dirty="0" smtClean="0"/>
              <a:t>Click here to insert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 TiGL Viewer Scripting API + Hands On &gt; 09/11/2018</a:t>
            </a:r>
            <a:endParaRPr lang="en-GB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38477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here to insert chart title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 TiGL Viewer Scripting API + Hands On &gt; 09/11/2018</a:t>
            </a:r>
            <a:endParaRPr lang="en-GB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193871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 TiGL Viewer Scripting API + Hands On &gt; 09/11/2018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17683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 ohne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 TiGL Viewer Scripting API + Hands On &gt; 09/11/2018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228442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0" descr="Folie-03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87"/>
          <a:stretch>
            <a:fillRect/>
          </a:stretch>
        </p:blipFill>
        <p:spPr bwMode="auto">
          <a:xfrm>
            <a:off x="1588" y="6143625"/>
            <a:ext cx="1218565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5999" y="648000"/>
            <a:ext cx="11221200" cy="7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smtClean="0"/>
              <a:t>Click here to insert chart title</a:t>
            </a:r>
            <a:endParaRPr lang="de-DE" noProof="0" dirty="0" smtClean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5999" y="1591200"/>
            <a:ext cx="11221200" cy="43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smtClean="0"/>
              <a:t>Master text format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11" name="Rectangle 5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9999" y="126000"/>
            <a:ext cx="10177200" cy="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800">
                <a:solidFill>
                  <a:srgbClr val="68686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noProof="0" smtClean="0"/>
              <a:t>&gt; 1. TiGL Workshop &gt; Jan Kleinert  •  TiGL Viewer Scripting API + Hands On &gt; 09/11/2018</a:t>
            </a:r>
            <a:endParaRPr lang="en-GB" noProof="0" dirty="0"/>
          </a:p>
        </p:txBody>
      </p:sp>
      <p:sp>
        <p:nvSpPr>
          <p:cNvPr id="1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86000" y="126000"/>
            <a:ext cx="1044000" cy="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lang="de-DE" sz="800" kern="1200">
                <a:solidFill>
                  <a:srgbClr val="686868"/>
                </a:solidFill>
                <a:latin typeface="Arial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r>
              <a:rPr lang="en-GB" noProof="0" dirty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18367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61" r:id="rId4"/>
    <p:sldLayoutId id="2147483662" r:id="rId5"/>
    <p:sldLayoutId id="2147483658" r:id="rId6"/>
    <p:sldLayoutId id="2147483655" r:id="rId7"/>
    <p:sldLayoutId id="2147483656" r:id="rId8"/>
    <p:sldLayoutId id="2147483660" r:id="rId9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686868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0000" indent="-180000" algn="l" defTabSz="914400" rtl="0" eaLnBrk="1" latinLnBrk="0" hangingPunct="1">
        <a:spcBef>
          <a:spcPts val="300"/>
        </a:spcBef>
        <a:spcAft>
          <a:spcPts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2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7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228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9692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oo.gl/tMHMU3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vm4HXp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14.png"/><Relationship Id="rId5" Type="http://schemas.openxmlformats.org/officeDocument/2006/relationships/hyperlink" Target="https://goo.gl/SW8mZR" TargetMode="External"/><Relationship Id="rId4" Type="http://schemas.openxmlformats.org/officeDocument/2006/relationships/hyperlink" Target="https://www.ffmpeg.org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&gt; 1. TiGL Workshop &gt; Jan Kleinert  •  TiGL Viewer Scripting API + Hands On &gt; 09/11/2018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/>
              <a:t>1</a:t>
            </a:fld>
            <a:endParaRPr lang="en-GB" noProof="0" dirty="0"/>
          </a:p>
        </p:txBody>
      </p:sp>
      <p:sp>
        <p:nvSpPr>
          <p:cNvPr id="13" name="Titel 7"/>
          <p:cNvSpPr>
            <a:spLocks noGrp="1"/>
          </p:cNvSpPr>
          <p:nvPr>
            <p:ph type="ctrTitle"/>
          </p:nvPr>
        </p:nvSpPr>
        <p:spPr>
          <a:xfrm>
            <a:off x="878399" y="2616186"/>
            <a:ext cx="10864800" cy="741600"/>
          </a:xfrm>
        </p:spPr>
        <p:txBody>
          <a:bodyPr/>
          <a:lstStyle/>
          <a:p>
            <a:r>
              <a:rPr lang="en-GB" dirty="0" smtClean="0"/>
              <a:t>1. </a:t>
            </a:r>
            <a:r>
              <a:rPr lang="en-GB" dirty="0" err="1" smtClean="0"/>
              <a:t>TiGL</a:t>
            </a:r>
            <a:r>
              <a:rPr lang="en-GB" dirty="0" smtClean="0"/>
              <a:t> Workshop </a:t>
            </a:r>
            <a:r>
              <a:rPr lang="en-GB" dirty="0" smtClean="0"/>
              <a:t>– </a:t>
            </a:r>
            <a:r>
              <a:rPr lang="en-GB" dirty="0" err="1" smtClean="0"/>
              <a:t>TiGL</a:t>
            </a:r>
            <a:r>
              <a:rPr lang="en-GB" dirty="0" smtClean="0"/>
              <a:t> Viewer Scripting API + </a:t>
            </a:r>
            <a:r>
              <a:rPr lang="en-GB" dirty="0"/>
              <a:t>Hands On</a:t>
            </a:r>
            <a:br>
              <a:rPr lang="en-GB" dirty="0"/>
            </a:br>
            <a:endParaRPr lang="en-GB" dirty="0"/>
          </a:p>
        </p:txBody>
      </p:sp>
      <p:sp>
        <p:nvSpPr>
          <p:cNvPr id="14" name="Untertitel 8"/>
          <p:cNvSpPr>
            <a:spLocks noGrp="1"/>
          </p:cNvSpPr>
          <p:nvPr>
            <p:ph type="subTitle" idx="1"/>
          </p:nvPr>
        </p:nvSpPr>
        <p:spPr>
          <a:xfrm>
            <a:off x="878399" y="3285906"/>
            <a:ext cx="10864800" cy="1152000"/>
          </a:xfrm>
        </p:spPr>
        <p:txBody>
          <a:bodyPr/>
          <a:lstStyle/>
          <a:p>
            <a:r>
              <a:rPr lang="en-GB" sz="1800" dirty="0" smtClean="0"/>
              <a:t>Jan Kleinert, Martin Siggel</a:t>
            </a:r>
            <a:endParaRPr lang="en-GB" sz="1800" dirty="0"/>
          </a:p>
          <a:p>
            <a:r>
              <a:rPr lang="en-GB" sz="1800" dirty="0" smtClean="0"/>
              <a:t>September 11./12. 2018, Cologne</a:t>
            </a:r>
            <a:endParaRPr lang="en-GB" sz="1800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11" y="1557586"/>
            <a:ext cx="2179332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84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TiGL</a:t>
            </a:r>
            <a:r>
              <a:rPr lang="en-US" dirty="0"/>
              <a:t> Viewer Application class </a:t>
            </a:r>
            <a:r>
              <a:rPr lang="de-DE" u="sng" dirty="0" err="1" smtClean="0">
                <a:latin typeface="Lucida Console"/>
              </a:rPr>
              <a:t>app.viewer</a:t>
            </a:r>
            <a:r>
              <a:rPr lang="de-DE" dirty="0" smtClean="0"/>
              <a:t> </a:t>
            </a:r>
            <a:r>
              <a:rPr lang="en-US" dirty="0" smtClean="0"/>
              <a:t>provides </a:t>
            </a:r>
            <a:r>
              <a:rPr lang="en-US" dirty="0"/>
              <a:t>the following methods: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initialized</a:t>
            </a:r>
            <a:r>
              <a:rPr lang="de-DE" sz="1200" dirty="0"/>
              <a:t>()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selectionChanged</a:t>
            </a:r>
            <a:r>
              <a:rPr lang="de-DE" sz="1200" dirty="0"/>
              <a:t>()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mouseMoved</a:t>
            </a:r>
            <a:r>
              <a:rPr lang="de-DE" sz="1200" dirty="0"/>
              <a:t>(X, Y, Z)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pointClicked</a:t>
            </a:r>
            <a:r>
              <a:rPr lang="de-DE" sz="1200" dirty="0"/>
              <a:t>(X, Y, Z)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sendStatus</a:t>
            </a:r>
            <a:r>
              <a:rPr lang="de-DE" sz="1200" dirty="0"/>
              <a:t>(</a:t>
            </a:r>
            <a:r>
              <a:rPr lang="de-DE" sz="1200" dirty="0" err="1"/>
              <a:t>aMessage</a:t>
            </a:r>
            <a:r>
              <a:rPr lang="de-DE" sz="1200" dirty="0"/>
              <a:t>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error</a:t>
            </a:r>
            <a:r>
              <a:rPr lang="de-DE" sz="1200" dirty="0"/>
              <a:t>(</a:t>
            </a:r>
            <a:r>
              <a:rPr lang="de-DE" sz="1200" dirty="0" err="1"/>
              <a:t>errorCode</a:t>
            </a:r>
            <a:r>
              <a:rPr lang="de-DE" sz="1200" dirty="0"/>
              <a:t>, </a:t>
            </a:r>
            <a:r>
              <a:rPr lang="de-DE" sz="1200" dirty="0" err="1"/>
              <a:t>errorDescription</a:t>
            </a:r>
            <a:r>
              <a:rPr lang="de-DE" sz="1200" dirty="0"/>
              <a:t>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idle</a:t>
            </a:r>
            <a:r>
              <a:rPr lang="de-DE" sz="1200" dirty="0"/>
              <a:t>()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fitExtents</a:t>
            </a:r>
            <a:r>
              <a:rPr lang="de-DE" sz="1200" dirty="0"/>
              <a:t>()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fitAll</a:t>
            </a:r>
            <a:r>
              <a:rPr lang="de-DE" sz="1200" dirty="0"/>
              <a:t>()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fitArea</a:t>
            </a:r>
            <a:r>
              <a:rPr lang="de-DE" sz="1200" dirty="0"/>
              <a:t>()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zoom()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zoomIn</a:t>
            </a:r>
            <a:r>
              <a:rPr lang="de-DE" sz="1200" dirty="0"/>
              <a:t>()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zoomOut</a:t>
            </a:r>
            <a:r>
              <a:rPr lang="de-DE" sz="1200" dirty="0"/>
              <a:t>()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zoom(</a:t>
            </a:r>
            <a:r>
              <a:rPr lang="de-DE" sz="1200" dirty="0" err="1"/>
              <a:t>scale</a:t>
            </a:r>
            <a:r>
              <a:rPr lang="de-DE" sz="1200" dirty="0"/>
              <a:t>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pan</a:t>
            </a:r>
            <a:r>
              <a:rPr lang="de-DE" sz="1200" dirty="0"/>
              <a:t>()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globalPan</a:t>
            </a:r>
            <a:r>
              <a:rPr lang="de-DE" sz="1200" dirty="0"/>
              <a:t>()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rotation</a:t>
            </a:r>
            <a:r>
              <a:rPr lang="de-DE" sz="1200" dirty="0"/>
              <a:t>()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selecting</a:t>
            </a:r>
            <a:r>
              <a:rPr lang="de-DE" sz="1200" dirty="0"/>
              <a:t>()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hiddenLineOn</a:t>
            </a:r>
            <a:r>
              <a:rPr lang="de-DE" sz="1200" dirty="0"/>
              <a:t>()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hiddenLineOff</a:t>
            </a:r>
            <a:r>
              <a:rPr lang="de-DE" sz="1200" dirty="0"/>
              <a:t>()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</a:t>
            </a:r>
            <a:endParaRPr lang="de-DE" sz="12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 TiGL Viewer Scripting API + Hands On &gt; 09/11/2018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10</a:t>
            </a:fld>
            <a:endParaRPr lang="en-GB" noProof="0" dirty="0"/>
          </a:p>
        </p:txBody>
      </p:sp>
      <p:sp>
        <p:nvSpPr>
          <p:cNvPr id="7" name="Textplatzhalter 5"/>
          <p:cNvSpPr txBox="1">
            <a:spLocks/>
          </p:cNvSpPr>
          <p:nvPr/>
        </p:nvSpPr>
        <p:spPr bwMode="auto">
          <a:xfrm>
            <a:off x="6601643" y="5628150"/>
            <a:ext cx="3240360" cy="30777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dirty="0" smtClean="0">
                <a:solidFill>
                  <a:schemeClr val="bg1"/>
                </a:solidFill>
                <a:latin typeface="Lucida Console"/>
                <a:cs typeface="+mn-cs"/>
              </a:rPr>
              <a:t> &gt;&gt; </a:t>
            </a:r>
            <a:r>
              <a:rPr lang="de-DE" sz="2000" dirty="0" err="1" smtClean="0">
                <a:solidFill>
                  <a:schemeClr val="bg1"/>
                </a:solidFill>
                <a:latin typeface="Lucida Console"/>
                <a:cs typeface="+mn-cs"/>
              </a:rPr>
              <a:t>help</a:t>
            </a:r>
            <a:r>
              <a:rPr lang="de-DE" sz="2000" dirty="0" smtClean="0">
                <a:solidFill>
                  <a:schemeClr val="bg1"/>
                </a:solidFill>
                <a:latin typeface="Lucida Console"/>
                <a:cs typeface="+mn-cs"/>
              </a:rPr>
              <a:t>(</a:t>
            </a:r>
            <a:r>
              <a:rPr lang="de-DE" sz="2000" dirty="0" err="1" smtClean="0">
                <a:solidFill>
                  <a:schemeClr val="bg1"/>
                </a:solidFill>
                <a:latin typeface="Lucida Console"/>
                <a:cs typeface="+mn-cs"/>
              </a:rPr>
              <a:t>app.viewer</a:t>
            </a:r>
            <a:r>
              <a:rPr lang="de-DE" sz="2000" dirty="0">
                <a:solidFill>
                  <a:schemeClr val="bg1"/>
                </a:solidFill>
                <a:latin typeface="Lucida Console"/>
                <a:cs typeface="+mn-cs"/>
              </a:rPr>
              <a:t>)</a:t>
            </a:r>
            <a:endParaRPr lang="en-US" sz="2000" dirty="0">
              <a:solidFill>
                <a:schemeClr val="bg1"/>
              </a:solidFill>
              <a:latin typeface="Lucida Console"/>
              <a:cs typeface="+mn-cs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313611" y="4005858"/>
            <a:ext cx="541815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+ some additional </a:t>
            </a:r>
            <a:r>
              <a:rPr lang="en-US" i="1" dirty="0" err="1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Qt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 related functions and properties</a:t>
            </a:r>
            <a:endParaRPr lang="de-DE" i="1" dirty="0" smtClean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platzhalter 2"/>
          <p:cNvSpPr txBox="1">
            <a:spLocks/>
          </p:cNvSpPr>
          <p:nvPr/>
        </p:nvSpPr>
        <p:spPr bwMode="auto">
          <a:xfrm>
            <a:off x="3085299" y="1612074"/>
            <a:ext cx="11221200" cy="43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setBackgroundGradient</a:t>
            </a:r>
            <a:r>
              <a:rPr lang="de-DE" sz="1200" dirty="0" smtClean="0"/>
              <a:t>(r, g, b)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setBackgroundColor</a:t>
            </a:r>
            <a:r>
              <a:rPr lang="de-DE" sz="1200" dirty="0" smtClean="0"/>
              <a:t>(r, g, b)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setBGImage</a:t>
            </a:r>
            <a:r>
              <a:rPr lang="de-DE" sz="1200" dirty="0" smtClean="0"/>
              <a:t>(</a:t>
            </a:r>
            <a:r>
              <a:rPr lang="de-DE" sz="1200" dirty="0" err="1" smtClean="0"/>
              <a:t>QString</a:t>
            </a:r>
            <a:r>
              <a:rPr lang="de-DE" sz="1200" dirty="0" smtClean="0"/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viewFront</a:t>
            </a:r>
            <a:r>
              <a:rPr lang="de-DE" sz="1200" dirty="0" smtClean="0"/>
              <a:t>()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viewBack</a:t>
            </a:r>
            <a:r>
              <a:rPr lang="de-DE" sz="1200" dirty="0" smtClean="0"/>
              <a:t>()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viewTop</a:t>
            </a:r>
            <a:r>
              <a:rPr lang="de-DE" sz="1200" dirty="0" smtClean="0"/>
              <a:t>()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viewBottom</a:t>
            </a:r>
            <a:r>
              <a:rPr lang="de-DE" sz="1200" dirty="0" smtClean="0"/>
              <a:t>()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viewLeft</a:t>
            </a:r>
            <a:r>
              <a:rPr lang="de-DE" sz="1200" dirty="0" smtClean="0"/>
              <a:t>()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viewRight</a:t>
            </a:r>
            <a:r>
              <a:rPr lang="de-DE" sz="1200" dirty="0" smtClean="0"/>
              <a:t>()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viewAxo</a:t>
            </a:r>
            <a:r>
              <a:rPr lang="de-DE" sz="1200" dirty="0" smtClean="0"/>
              <a:t>()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viewTopFront</a:t>
            </a:r>
            <a:r>
              <a:rPr lang="de-DE" sz="1200" dirty="0" smtClean="0"/>
              <a:t>()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viewGrid</a:t>
            </a:r>
            <a:r>
              <a:rPr lang="de-DE" sz="1200" dirty="0" smtClean="0"/>
              <a:t>()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viewReset</a:t>
            </a:r>
            <a:r>
              <a:rPr lang="de-DE" sz="1200" dirty="0" smtClean="0"/>
              <a:t>()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setLookAtPosition</a:t>
            </a:r>
            <a:r>
              <a:rPr lang="de-DE" sz="1200" dirty="0" smtClean="0"/>
              <a:t>(x, y, z)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setCameraPosition</a:t>
            </a:r>
            <a:r>
              <a:rPr lang="de-DE" sz="1200" dirty="0" smtClean="0"/>
              <a:t>(x, y, z)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setCameraPosition</a:t>
            </a:r>
            <a:r>
              <a:rPr lang="de-DE" sz="1200" dirty="0" smtClean="0"/>
              <a:t>(</a:t>
            </a:r>
            <a:r>
              <a:rPr lang="de-DE" sz="1200" dirty="0" err="1" smtClean="0"/>
              <a:t>elevationAngleDegree</a:t>
            </a:r>
            <a:r>
              <a:rPr lang="de-DE" sz="1200" dirty="0" smtClean="0"/>
              <a:t>, </a:t>
            </a:r>
            <a:r>
              <a:rPr lang="de-DE" sz="1200" dirty="0" err="1" smtClean="0"/>
              <a:t>azimuthAngleDegree</a:t>
            </a:r>
            <a:r>
              <a:rPr lang="de-DE" sz="1200" dirty="0" smtClean="0"/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setCameraUpVector</a:t>
            </a:r>
            <a:r>
              <a:rPr lang="de-DE" sz="1200" dirty="0" smtClean="0"/>
              <a:t>(x, y, z)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setReset</a:t>
            </a:r>
            <a:r>
              <a:rPr lang="de-DE" sz="1200" dirty="0" smtClean="0"/>
              <a:t>()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setTransparency</a:t>
            </a:r>
            <a:r>
              <a:rPr lang="de-DE" sz="1200" dirty="0" smtClean="0"/>
              <a:t>()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setTransparency</a:t>
            </a:r>
            <a:r>
              <a:rPr lang="de-DE" sz="1200" dirty="0" smtClean="0"/>
              <a:t>(</a:t>
            </a:r>
            <a:r>
              <a:rPr lang="de-DE" sz="1200" dirty="0" err="1" smtClean="0"/>
              <a:t>int</a:t>
            </a:r>
            <a:r>
              <a:rPr lang="de-DE" sz="1200" dirty="0" smtClean="0"/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en-US" sz="1200" dirty="0" smtClean="0"/>
              <a:t/>
            </a:r>
            <a:br>
              <a:rPr lang="en-US" sz="1200" dirty="0" smtClean="0"/>
            </a:br>
            <a:endParaRPr lang="de-DE" sz="1200" dirty="0"/>
          </a:p>
        </p:txBody>
      </p:sp>
      <p:sp>
        <p:nvSpPr>
          <p:cNvPr id="10" name="Textplatzhalter 2"/>
          <p:cNvSpPr txBox="1">
            <a:spLocks/>
          </p:cNvSpPr>
          <p:nvPr/>
        </p:nvSpPr>
        <p:spPr bwMode="auto">
          <a:xfrm>
            <a:off x="6791905" y="1612074"/>
            <a:ext cx="11221200" cy="43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setObjectsColor</a:t>
            </a:r>
            <a:r>
              <a:rPr lang="de-DE" sz="1200" dirty="0" smtClean="0"/>
              <a:t>()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setObjectsMaterial</a:t>
            </a:r>
            <a:r>
              <a:rPr lang="de-DE" sz="1200" dirty="0" smtClean="0"/>
              <a:t>()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setObjectsTexture</a:t>
            </a:r>
            <a:r>
              <a:rPr lang="de-DE" sz="1200" dirty="0" smtClean="0"/>
              <a:t>()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makeScreenshot</a:t>
            </a:r>
            <a:r>
              <a:rPr lang="de-DE" sz="1200" dirty="0" smtClean="0"/>
              <a:t>(</a:t>
            </a:r>
            <a:r>
              <a:rPr lang="de-DE" sz="1200" dirty="0" err="1" smtClean="0"/>
              <a:t>filename</a:t>
            </a:r>
            <a:r>
              <a:rPr lang="de-DE" sz="1200" dirty="0" smtClean="0"/>
              <a:t>, </a:t>
            </a:r>
            <a:r>
              <a:rPr lang="de-DE" sz="1200" dirty="0" err="1" smtClean="0"/>
              <a:t>whiteBGEnabled</a:t>
            </a:r>
            <a:r>
              <a:rPr lang="de-DE" sz="1200" dirty="0" smtClean="0"/>
              <a:t>, </a:t>
            </a:r>
            <a:r>
              <a:rPr lang="de-DE" sz="1200" dirty="0" err="1" smtClean="0"/>
              <a:t>width</a:t>
            </a:r>
            <a:r>
              <a:rPr lang="de-DE" sz="1200" dirty="0" smtClean="0"/>
              <a:t>, </a:t>
            </a:r>
            <a:r>
              <a:rPr lang="de-DE" sz="1200" dirty="0" err="1" smtClean="0"/>
              <a:t>height</a:t>
            </a:r>
            <a:r>
              <a:rPr lang="de-DE" sz="1200" dirty="0" smtClean="0"/>
              <a:t>, </a:t>
            </a:r>
            <a:r>
              <a:rPr lang="de-DE" sz="1200" dirty="0" err="1" smtClean="0"/>
              <a:t>quality</a:t>
            </a:r>
            <a:r>
              <a:rPr lang="de-DE" sz="1200" dirty="0" smtClean="0"/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makeScreenshot</a:t>
            </a:r>
            <a:r>
              <a:rPr lang="de-DE" sz="1200" dirty="0" smtClean="0"/>
              <a:t>(</a:t>
            </a:r>
            <a:r>
              <a:rPr lang="de-DE" sz="1200" dirty="0" err="1" smtClean="0"/>
              <a:t>filename</a:t>
            </a:r>
            <a:r>
              <a:rPr lang="de-DE" sz="1200" dirty="0" smtClean="0"/>
              <a:t>, </a:t>
            </a:r>
            <a:r>
              <a:rPr lang="de-DE" sz="1200" dirty="0" err="1" smtClean="0"/>
              <a:t>whiteBGEnabled</a:t>
            </a:r>
            <a:r>
              <a:rPr lang="de-DE" sz="1200" dirty="0" smtClean="0"/>
              <a:t>, </a:t>
            </a:r>
            <a:r>
              <a:rPr lang="de-DE" sz="1200" dirty="0" err="1" smtClean="0"/>
              <a:t>width</a:t>
            </a:r>
            <a:r>
              <a:rPr lang="de-DE" sz="1200" dirty="0" smtClean="0"/>
              <a:t>, </a:t>
            </a:r>
            <a:r>
              <a:rPr lang="de-DE" sz="1200" dirty="0" err="1" smtClean="0"/>
              <a:t>height</a:t>
            </a:r>
            <a:r>
              <a:rPr lang="de-DE" sz="1200" dirty="0" smtClean="0"/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makeScreenshot</a:t>
            </a:r>
            <a:r>
              <a:rPr lang="de-DE" sz="1200" dirty="0" smtClean="0"/>
              <a:t>(</a:t>
            </a:r>
            <a:r>
              <a:rPr lang="de-DE" sz="1200" dirty="0" err="1" smtClean="0"/>
              <a:t>filename</a:t>
            </a:r>
            <a:r>
              <a:rPr lang="de-DE" sz="1200" dirty="0" smtClean="0"/>
              <a:t>, </a:t>
            </a:r>
            <a:r>
              <a:rPr lang="de-DE" sz="1200" dirty="0" err="1" smtClean="0"/>
              <a:t>whiteBGEnabled</a:t>
            </a:r>
            <a:r>
              <a:rPr lang="de-DE" sz="1200" dirty="0" smtClean="0"/>
              <a:t>, </a:t>
            </a:r>
            <a:r>
              <a:rPr lang="de-DE" sz="1200" dirty="0" err="1" smtClean="0"/>
              <a:t>width</a:t>
            </a:r>
            <a:r>
              <a:rPr lang="de-DE" sz="1200" dirty="0" smtClean="0"/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makeScreenshot</a:t>
            </a:r>
            <a:r>
              <a:rPr lang="de-DE" sz="1200" dirty="0" smtClean="0"/>
              <a:t>(</a:t>
            </a:r>
            <a:r>
              <a:rPr lang="de-DE" sz="1200" dirty="0" err="1" smtClean="0"/>
              <a:t>filename</a:t>
            </a:r>
            <a:r>
              <a:rPr lang="de-DE" sz="1200" dirty="0" smtClean="0"/>
              <a:t>, </a:t>
            </a:r>
            <a:r>
              <a:rPr lang="de-DE" sz="1200" dirty="0" err="1" smtClean="0"/>
              <a:t>whiteBGEnabled</a:t>
            </a:r>
            <a:r>
              <a:rPr lang="de-DE" sz="1200" dirty="0" smtClean="0"/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makeScreenshot</a:t>
            </a:r>
            <a:r>
              <a:rPr lang="de-DE" sz="1200" dirty="0" smtClean="0"/>
              <a:t>(</a:t>
            </a:r>
            <a:r>
              <a:rPr lang="de-DE" sz="1200" dirty="0" err="1" smtClean="0"/>
              <a:t>filename</a:t>
            </a:r>
            <a:r>
              <a:rPr lang="de-DE" sz="1200" dirty="0" smtClean="0"/>
              <a:t>)</a:t>
            </a:r>
            <a:r>
              <a:rPr lang="en-US" sz="1200" dirty="0" smtClean="0"/>
              <a:t/>
            </a:r>
            <a:br>
              <a:rPr lang="en-US" sz="1200" dirty="0" smtClean="0"/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73502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TiGL</a:t>
            </a:r>
            <a:r>
              <a:rPr lang="en-US" dirty="0"/>
              <a:t> Viewer Application class </a:t>
            </a:r>
            <a:r>
              <a:rPr lang="de-DE" u="sng" dirty="0" err="1" smtClean="0">
                <a:latin typeface="Lucida Console"/>
              </a:rPr>
              <a:t>app.scene</a:t>
            </a:r>
            <a:r>
              <a:rPr lang="de-DE" dirty="0" smtClean="0"/>
              <a:t> </a:t>
            </a:r>
            <a:r>
              <a:rPr lang="en-US" dirty="0" smtClean="0"/>
              <a:t>provides </a:t>
            </a:r>
            <a:r>
              <a:rPr lang="en-US" dirty="0"/>
              <a:t>the following methods: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200" dirty="0"/>
              <a:t> </a:t>
            </a:r>
            <a:r>
              <a:rPr lang="de-DE" sz="1200" dirty="0" smtClean="0"/>
              <a:t>   </a:t>
            </a:r>
            <a:r>
              <a:rPr lang="de-DE" sz="1200" dirty="0" err="1" smtClean="0"/>
              <a:t>error</a:t>
            </a:r>
            <a:r>
              <a:rPr lang="de-DE" sz="1200" dirty="0" smtClean="0"/>
              <a:t>(</a:t>
            </a:r>
            <a:r>
              <a:rPr lang="de-DE" sz="1200" dirty="0" err="1" smtClean="0"/>
              <a:t>errorCode</a:t>
            </a:r>
            <a:r>
              <a:rPr lang="de-DE" sz="1200" dirty="0"/>
              <a:t>, </a:t>
            </a:r>
            <a:r>
              <a:rPr lang="de-DE" sz="1200" dirty="0" err="1"/>
              <a:t>errorDescription</a:t>
            </a:r>
            <a:r>
              <a:rPr lang="de-DE" sz="1200" dirty="0"/>
              <a:t>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displayShape</a:t>
            </a:r>
            <a:r>
              <a:rPr lang="de-DE" sz="1200" dirty="0"/>
              <a:t>(</a:t>
            </a:r>
            <a:r>
              <a:rPr lang="de-DE" sz="1200" dirty="0" err="1"/>
              <a:t>pshape</a:t>
            </a:r>
            <a:r>
              <a:rPr lang="de-DE" sz="1200" dirty="0"/>
              <a:t>, </a:t>
            </a:r>
            <a:r>
              <a:rPr lang="de-DE" sz="1200" dirty="0" err="1"/>
              <a:t>updateViewer</a:t>
            </a:r>
            <a:r>
              <a:rPr lang="de-DE" sz="1200" dirty="0"/>
              <a:t>, </a:t>
            </a:r>
            <a:r>
              <a:rPr lang="de-DE" sz="1200" dirty="0" err="1"/>
              <a:t>color</a:t>
            </a:r>
            <a:r>
              <a:rPr lang="de-DE" sz="1200" dirty="0"/>
              <a:t>, </a:t>
            </a:r>
            <a:r>
              <a:rPr lang="de-DE" sz="1200" dirty="0" err="1"/>
              <a:t>transparency</a:t>
            </a:r>
            <a:r>
              <a:rPr lang="de-DE" sz="1200" dirty="0"/>
              <a:t>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displayShape</a:t>
            </a:r>
            <a:r>
              <a:rPr lang="de-DE" sz="1200" dirty="0"/>
              <a:t>(</a:t>
            </a:r>
            <a:r>
              <a:rPr lang="de-DE" sz="1200" dirty="0" err="1"/>
              <a:t>pshape</a:t>
            </a:r>
            <a:r>
              <a:rPr lang="de-DE" sz="1200" dirty="0"/>
              <a:t>, </a:t>
            </a:r>
            <a:r>
              <a:rPr lang="de-DE" sz="1200" dirty="0" err="1"/>
              <a:t>updateViewer</a:t>
            </a:r>
            <a:r>
              <a:rPr lang="de-DE" sz="1200" dirty="0"/>
              <a:t>, </a:t>
            </a:r>
            <a:r>
              <a:rPr lang="de-DE" sz="1200" dirty="0" err="1"/>
              <a:t>color</a:t>
            </a:r>
            <a:r>
              <a:rPr lang="de-DE" sz="1200" dirty="0"/>
              <a:t>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displayShape</a:t>
            </a:r>
            <a:r>
              <a:rPr lang="de-DE" sz="1200" dirty="0"/>
              <a:t>(</a:t>
            </a:r>
            <a:r>
              <a:rPr lang="de-DE" sz="1200" dirty="0" err="1"/>
              <a:t>pshape</a:t>
            </a:r>
            <a:r>
              <a:rPr lang="de-DE" sz="1200" dirty="0"/>
              <a:t>, </a:t>
            </a:r>
            <a:r>
              <a:rPr lang="de-DE" sz="1200" dirty="0" err="1"/>
              <a:t>updateViewer</a:t>
            </a:r>
            <a:r>
              <a:rPr lang="de-DE" sz="1200" dirty="0"/>
              <a:t>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displayShape</a:t>
            </a:r>
            <a:r>
              <a:rPr lang="de-DE" sz="1200" dirty="0"/>
              <a:t>(</a:t>
            </a:r>
            <a:r>
              <a:rPr lang="de-DE" sz="1200" dirty="0" err="1"/>
              <a:t>loft</a:t>
            </a:r>
            <a:r>
              <a:rPr lang="de-DE" sz="1200" dirty="0"/>
              <a:t>, </a:t>
            </a:r>
            <a:r>
              <a:rPr lang="de-DE" sz="1200" dirty="0" err="1"/>
              <a:t>updateViewer</a:t>
            </a:r>
            <a:r>
              <a:rPr lang="de-DE" sz="1200" dirty="0"/>
              <a:t>, </a:t>
            </a:r>
            <a:r>
              <a:rPr lang="de-DE" sz="1200" dirty="0" err="1"/>
              <a:t>color</a:t>
            </a:r>
            <a:r>
              <a:rPr lang="de-DE" sz="1200" dirty="0"/>
              <a:t>, </a:t>
            </a:r>
            <a:r>
              <a:rPr lang="de-DE" sz="1200" dirty="0" err="1"/>
              <a:t>transparency</a:t>
            </a:r>
            <a:r>
              <a:rPr lang="de-DE" sz="1200" dirty="0"/>
              <a:t>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displayShape</a:t>
            </a:r>
            <a:r>
              <a:rPr lang="de-DE" sz="1200" dirty="0"/>
              <a:t>(</a:t>
            </a:r>
            <a:r>
              <a:rPr lang="de-DE" sz="1200" dirty="0" err="1"/>
              <a:t>loft</a:t>
            </a:r>
            <a:r>
              <a:rPr lang="de-DE" sz="1200" dirty="0"/>
              <a:t>, </a:t>
            </a:r>
            <a:r>
              <a:rPr lang="de-DE" sz="1200" dirty="0" err="1"/>
              <a:t>updateViewer</a:t>
            </a:r>
            <a:r>
              <a:rPr lang="de-DE" sz="1200" dirty="0"/>
              <a:t>, </a:t>
            </a:r>
            <a:r>
              <a:rPr lang="de-DE" sz="1200" dirty="0" err="1"/>
              <a:t>color</a:t>
            </a:r>
            <a:r>
              <a:rPr lang="de-DE" sz="1200" dirty="0"/>
              <a:t>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displayShape</a:t>
            </a:r>
            <a:r>
              <a:rPr lang="de-DE" sz="1200" dirty="0"/>
              <a:t>(</a:t>
            </a:r>
            <a:r>
              <a:rPr lang="de-DE" sz="1200" dirty="0" err="1"/>
              <a:t>loft</a:t>
            </a:r>
            <a:r>
              <a:rPr lang="de-DE" sz="1200" dirty="0"/>
              <a:t>, </a:t>
            </a:r>
            <a:r>
              <a:rPr lang="de-DE" sz="1200" dirty="0" err="1"/>
              <a:t>updateViewer</a:t>
            </a:r>
            <a:r>
              <a:rPr lang="de-DE" sz="1200" dirty="0"/>
              <a:t>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drawPoint</a:t>
            </a:r>
            <a:r>
              <a:rPr lang="de-DE" sz="1200" dirty="0"/>
              <a:t>(x, y, z)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drawVector</a:t>
            </a:r>
            <a:r>
              <a:rPr lang="de-DE" sz="1200" dirty="0"/>
              <a:t>(x, y, z, </a:t>
            </a:r>
            <a:r>
              <a:rPr lang="de-DE" sz="1200" dirty="0" err="1"/>
              <a:t>dirx</a:t>
            </a:r>
            <a:r>
              <a:rPr lang="de-DE" sz="1200" dirty="0"/>
              <a:t>, </a:t>
            </a:r>
            <a:r>
              <a:rPr lang="de-DE" sz="1200" dirty="0" err="1"/>
              <a:t>diry</a:t>
            </a:r>
            <a:r>
              <a:rPr lang="de-DE" sz="1200" dirty="0"/>
              <a:t>, </a:t>
            </a:r>
            <a:r>
              <a:rPr lang="de-DE" sz="1200" dirty="0" err="1"/>
              <a:t>dirz</a:t>
            </a:r>
            <a:r>
              <a:rPr lang="de-DE" sz="1200" dirty="0"/>
              <a:t>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deleteAllObjects</a:t>
            </a:r>
            <a:r>
              <a:rPr lang="de-DE" sz="1200" dirty="0"/>
              <a:t>()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gridXY</a:t>
            </a:r>
            <a:r>
              <a:rPr lang="de-DE" sz="1200" dirty="0"/>
              <a:t>()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gridXZ</a:t>
            </a:r>
            <a:r>
              <a:rPr lang="de-DE" sz="1200" dirty="0"/>
              <a:t>()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gridYZ</a:t>
            </a:r>
            <a:r>
              <a:rPr lang="de-DE" sz="1200" dirty="0"/>
              <a:t>()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toggleGrid</a:t>
            </a:r>
            <a:r>
              <a:rPr lang="de-DE" sz="1200" dirty="0"/>
              <a:t>(</a:t>
            </a:r>
            <a:r>
              <a:rPr lang="de-DE" sz="1200" dirty="0" err="1"/>
              <a:t>bool</a:t>
            </a:r>
            <a:r>
              <a:rPr lang="de-DE" sz="1200" dirty="0"/>
              <a:t>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gridOn</a:t>
            </a:r>
            <a:r>
              <a:rPr lang="de-DE" sz="1200" dirty="0"/>
              <a:t>()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gridOff</a:t>
            </a:r>
            <a:r>
              <a:rPr lang="de-DE" sz="1200" dirty="0"/>
              <a:t>()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gridRect</a:t>
            </a:r>
            <a:r>
              <a:rPr lang="de-DE" sz="1200" dirty="0"/>
              <a:t>()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gridCirc</a:t>
            </a:r>
            <a:r>
              <a:rPr lang="de-DE" sz="1200" dirty="0"/>
              <a:t>()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    </a:t>
            </a:r>
            <a:endParaRPr lang="de-DE" sz="12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 TiGL Viewer Scripting API + Hands On &gt; 09/11/2018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11</a:t>
            </a:fld>
            <a:endParaRPr lang="en-GB" noProof="0" dirty="0"/>
          </a:p>
        </p:txBody>
      </p:sp>
      <p:sp>
        <p:nvSpPr>
          <p:cNvPr id="7" name="Textplatzhalter 5"/>
          <p:cNvSpPr txBox="1">
            <a:spLocks/>
          </p:cNvSpPr>
          <p:nvPr/>
        </p:nvSpPr>
        <p:spPr bwMode="auto">
          <a:xfrm>
            <a:off x="6601643" y="5628150"/>
            <a:ext cx="3240360" cy="30777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dirty="0" smtClean="0">
                <a:solidFill>
                  <a:schemeClr val="bg1"/>
                </a:solidFill>
                <a:latin typeface="Lucida Console"/>
                <a:cs typeface="+mn-cs"/>
              </a:rPr>
              <a:t> &gt;&gt; </a:t>
            </a:r>
            <a:r>
              <a:rPr lang="de-DE" sz="2000" dirty="0" err="1" smtClean="0">
                <a:solidFill>
                  <a:schemeClr val="bg1"/>
                </a:solidFill>
                <a:latin typeface="Lucida Console"/>
                <a:cs typeface="+mn-cs"/>
              </a:rPr>
              <a:t>help</a:t>
            </a:r>
            <a:r>
              <a:rPr lang="de-DE" sz="2000" dirty="0" smtClean="0">
                <a:solidFill>
                  <a:schemeClr val="bg1"/>
                </a:solidFill>
                <a:latin typeface="Lucida Console"/>
                <a:cs typeface="+mn-cs"/>
              </a:rPr>
              <a:t>(</a:t>
            </a:r>
            <a:r>
              <a:rPr lang="de-DE" sz="2000" dirty="0" err="1" smtClean="0">
                <a:solidFill>
                  <a:schemeClr val="bg1"/>
                </a:solidFill>
                <a:latin typeface="Lucida Console"/>
                <a:cs typeface="+mn-cs"/>
              </a:rPr>
              <a:t>app.scene</a:t>
            </a:r>
            <a:r>
              <a:rPr lang="de-DE" sz="2000" dirty="0" smtClean="0">
                <a:solidFill>
                  <a:schemeClr val="bg1"/>
                </a:solidFill>
                <a:latin typeface="Lucida Console"/>
                <a:cs typeface="+mn-cs"/>
              </a:rPr>
              <a:t>)</a:t>
            </a:r>
            <a:endParaRPr lang="en-US" sz="2000" dirty="0">
              <a:solidFill>
                <a:schemeClr val="bg1"/>
              </a:solidFill>
              <a:latin typeface="Lucida Console"/>
              <a:cs typeface="+mn-cs"/>
            </a:endParaRPr>
          </a:p>
        </p:txBody>
      </p:sp>
      <p:sp>
        <p:nvSpPr>
          <p:cNvPr id="11" name="Textplatzhalter 2"/>
          <p:cNvSpPr txBox="1">
            <a:spLocks/>
          </p:cNvSpPr>
          <p:nvPr/>
        </p:nvSpPr>
        <p:spPr bwMode="auto">
          <a:xfrm>
            <a:off x="5965619" y="1612074"/>
            <a:ext cx="11221200" cy="43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200" dirty="0" smtClean="0"/>
              <a:t>    </a:t>
            </a:r>
            <a:r>
              <a:rPr lang="de-DE" sz="1200" dirty="0" err="1" smtClean="0"/>
              <a:t>wireFrame</a:t>
            </a:r>
            <a:r>
              <a:rPr lang="de-DE" sz="1200" dirty="0" smtClean="0"/>
              <a:t>(</a:t>
            </a:r>
            <a:r>
              <a:rPr lang="de-DE" sz="1200" dirty="0" err="1" smtClean="0"/>
              <a:t>bool</a:t>
            </a:r>
            <a:r>
              <a:rPr lang="de-DE" sz="1200" dirty="0"/>
              <a:t>)</a:t>
            </a:r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selectAll</a:t>
            </a:r>
            <a:r>
              <a:rPr lang="de-DE" sz="1200" dirty="0" smtClean="0"/>
              <a:t>()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    </a:t>
            </a:r>
            <a:r>
              <a:rPr lang="de-DE" sz="1200" dirty="0" err="1" smtClean="0"/>
              <a:t>eraseSelected</a:t>
            </a:r>
            <a:r>
              <a:rPr lang="de-DE" sz="1200" dirty="0" smtClean="0"/>
              <a:t>()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setTransparency</a:t>
            </a:r>
            <a:r>
              <a:rPr lang="de-DE" sz="1200" dirty="0" smtClean="0"/>
              <a:t>(</a:t>
            </a:r>
            <a:r>
              <a:rPr lang="de-DE" sz="1200" dirty="0" err="1" smtClean="0"/>
              <a:t>tr</a:t>
            </a:r>
            <a:r>
              <a:rPr lang="de-DE" sz="1200" dirty="0" smtClean="0"/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setObjectsWireframe</a:t>
            </a:r>
            <a:r>
              <a:rPr lang="de-DE" sz="1200" dirty="0" smtClean="0"/>
              <a:t>()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setObjectsShading</a:t>
            </a:r>
            <a:r>
              <a:rPr lang="de-DE" sz="1200" dirty="0" smtClean="0"/>
              <a:t>()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setObjectsMaterial</a:t>
            </a:r>
            <a:r>
              <a:rPr lang="de-DE" sz="1200" dirty="0" smtClean="0"/>
              <a:t>(material)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setObjectsTexture</a:t>
            </a:r>
            <a:r>
              <a:rPr lang="de-DE" sz="1200" dirty="0" smtClean="0"/>
              <a:t>(</a:t>
            </a:r>
            <a:r>
              <a:rPr lang="de-DE" sz="1200" dirty="0" err="1" smtClean="0"/>
              <a:t>filename</a:t>
            </a:r>
            <a:r>
              <a:rPr lang="de-DE" sz="1200" dirty="0" smtClean="0"/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setReflectionlinesEnabled</a:t>
            </a:r>
            <a:r>
              <a:rPr lang="de-DE" sz="1200" dirty="0" smtClean="0"/>
              <a:t>(</a:t>
            </a:r>
            <a:r>
              <a:rPr lang="de-DE" sz="1200" dirty="0" err="1" smtClean="0"/>
              <a:t>bool</a:t>
            </a:r>
            <a:r>
              <a:rPr lang="de-DE" sz="1200" dirty="0" smtClean="0"/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setObjectsColor</a:t>
            </a:r>
            <a:r>
              <a:rPr lang="de-DE" sz="1200" dirty="0" smtClean="0"/>
              <a:t>(</a:t>
            </a:r>
            <a:r>
              <a:rPr lang="de-DE" sz="1200" dirty="0" err="1" smtClean="0"/>
              <a:t>color</a:t>
            </a:r>
            <a:r>
              <a:rPr lang="de-DE" sz="1200" dirty="0" smtClean="0"/>
              <a:t>)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18127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CAD Exports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standard </a:t>
            </a:r>
            <a:r>
              <a:rPr lang="en-US" dirty="0" err="1" smtClean="0"/>
              <a:t>TiGL</a:t>
            </a:r>
            <a:r>
              <a:rPr lang="en-US" dirty="0" smtClean="0"/>
              <a:t> API functions can be used for CAD exports</a:t>
            </a:r>
          </a:p>
          <a:p>
            <a:r>
              <a:rPr lang="en-US" b="1" dirty="0" smtClean="0"/>
              <a:t>New in </a:t>
            </a:r>
            <a:r>
              <a:rPr lang="en-US" b="1" dirty="0" err="1" smtClean="0"/>
              <a:t>TiGL</a:t>
            </a:r>
            <a:r>
              <a:rPr lang="en-US" b="1" dirty="0" smtClean="0"/>
              <a:t> 3: </a:t>
            </a:r>
            <a:r>
              <a:rPr lang="en-US" dirty="0" smtClean="0"/>
              <a:t>You can set options for the exporter using</a:t>
            </a:r>
          </a:p>
          <a:p>
            <a:endParaRPr lang="en-US" dirty="0" smtClean="0"/>
          </a:p>
          <a:p>
            <a:pPr marL="446400" lvl="1" indent="0">
              <a:buNone/>
            </a:pPr>
            <a:r>
              <a:rPr lang="de-DE" b="1" dirty="0" smtClean="0">
                <a:solidFill>
                  <a:srgbClr val="686868"/>
                </a:solidFill>
                <a:latin typeface="Lucida Console"/>
                <a:ea typeface="+mj-ea"/>
              </a:rPr>
              <a:t>	</a:t>
            </a:r>
            <a:r>
              <a:rPr lang="de-DE" b="1" dirty="0" err="1" smtClean="0">
                <a:solidFill>
                  <a:srgbClr val="686868"/>
                </a:solidFill>
                <a:latin typeface="Lucida Console"/>
                <a:ea typeface="+mj-ea"/>
              </a:rPr>
              <a:t>setExportOptions</a:t>
            </a:r>
            <a:r>
              <a:rPr lang="de-DE" b="1" dirty="0" smtClean="0">
                <a:solidFill>
                  <a:srgbClr val="686868"/>
                </a:solidFill>
                <a:latin typeface="Lucida Console"/>
                <a:ea typeface="+mj-ea"/>
              </a:rPr>
              <a:t>(</a:t>
            </a:r>
            <a:r>
              <a:rPr lang="de-DE" b="1" dirty="0" err="1" smtClean="0">
                <a:solidFill>
                  <a:srgbClr val="686868"/>
                </a:solidFill>
                <a:latin typeface="Lucida Console"/>
                <a:ea typeface="+mj-ea"/>
              </a:rPr>
              <a:t>exporter</a:t>
            </a:r>
            <a:r>
              <a:rPr lang="de-DE" b="1" dirty="0">
                <a:solidFill>
                  <a:srgbClr val="686868"/>
                </a:solidFill>
                <a:latin typeface="Lucida Console"/>
                <a:ea typeface="+mj-ea"/>
              </a:rPr>
              <a:t>, </a:t>
            </a:r>
            <a:r>
              <a:rPr lang="de-DE" b="1" dirty="0" err="1">
                <a:solidFill>
                  <a:srgbClr val="686868"/>
                </a:solidFill>
                <a:latin typeface="Lucida Console"/>
                <a:ea typeface="+mj-ea"/>
              </a:rPr>
              <a:t>optionName</a:t>
            </a:r>
            <a:r>
              <a:rPr lang="de-DE" b="1" dirty="0">
                <a:solidFill>
                  <a:srgbClr val="686868"/>
                </a:solidFill>
                <a:latin typeface="Lucida Console"/>
                <a:ea typeface="+mj-ea"/>
              </a:rPr>
              <a:t>, </a:t>
            </a:r>
            <a:r>
              <a:rPr lang="de-DE" b="1" dirty="0" err="1">
                <a:solidFill>
                  <a:srgbClr val="686868"/>
                </a:solidFill>
                <a:latin typeface="Lucida Console"/>
                <a:ea typeface="+mj-ea"/>
              </a:rPr>
              <a:t>optionValue</a:t>
            </a:r>
            <a:r>
              <a:rPr lang="de-DE" b="1" dirty="0" smtClean="0">
                <a:solidFill>
                  <a:srgbClr val="686868"/>
                </a:solidFill>
                <a:latin typeface="Lucida Console"/>
                <a:ea typeface="+mj-ea"/>
              </a:rPr>
              <a:t>)</a:t>
            </a:r>
          </a:p>
          <a:p>
            <a:pPr marL="446400" lvl="1" indent="0">
              <a:buNone/>
            </a:pPr>
            <a:endParaRPr lang="en-US" b="1" dirty="0">
              <a:solidFill>
                <a:srgbClr val="686868"/>
              </a:solidFill>
              <a:latin typeface="Lucida Console"/>
              <a:ea typeface="+mj-ea"/>
            </a:endParaRPr>
          </a:p>
          <a:p>
            <a:r>
              <a:rPr lang="de-DE" b="1" dirty="0" err="1" smtClean="0">
                <a:solidFill>
                  <a:srgbClr val="686868"/>
                </a:solidFill>
                <a:latin typeface="Lucida Console"/>
              </a:rPr>
              <a:t>exporter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b="1" dirty="0" smtClean="0">
                <a:solidFill>
                  <a:srgbClr val="686868"/>
                </a:solidFill>
                <a:latin typeface="Lucida Console"/>
                <a:ea typeface="+mj-ea"/>
              </a:rPr>
              <a:t>“</a:t>
            </a:r>
            <a:r>
              <a:rPr lang="de-DE" b="1" dirty="0" err="1" smtClean="0">
                <a:solidFill>
                  <a:srgbClr val="686868"/>
                </a:solidFill>
                <a:latin typeface="Lucida Console"/>
                <a:ea typeface="+mj-ea"/>
              </a:rPr>
              <a:t>brep</a:t>
            </a:r>
            <a:r>
              <a:rPr lang="de-DE" b="1" dirty="0">
                <a:solidFill>
                  <a:srgbClr val="686868"/>
                </a:solidFill>
                <a:latin typeface="Lucida Console"/>
                <a:ea typeface="+mj-ea"/>
              </a:rPr>
              <a:t>“</a:t>
            </a:r>
            <a:r>
              <a:rPr lang="de-DE" dirty="0" smtClean="0"/>
              <a:t>, </a:t>
            </a:r>
            <a:r>
              <a:rPr lang="de-DE" b="1" dirty="0" smtClean="0">
                <a:solidFill>
                  <a:srgbClr val="686868"/>
                </a:solidFill>
                <a:latin typeface="Lucida Console"/>
                <a:ea typeface="+mj-ea"/>
              </a:rPr>
              <a:t>“</a:t>
            </a:r>
            <a:r>
              <a:rPr lang="de-DE" b="1" dirty="0" err="1" smtClean="0">
                <a:solidFill>
                  <a:srgbClr val="686868"/>
                </a:solidFill>
                <a:latin typeface="Lucida Console"/>
                <a:ea typeface="+mj-ea"/>
              </a:rPr>
              <a:t>collada</a:t>
            </a:r>
            <a:r>
              <a:rPr lang="de-DE" b="1" dirty="0" smtClean="0">
                <a:solidFill>
                  <a:srgbClr val="686868"/>
                </a:solidFill>
                <a:latin typeface="Lucida Console"/>
                <a:ea typeface="+mj-ea"/>
              </a:rPr>
              <a:t>“</a:t>
            </a:r>
            <a:r>
              <a:rPr lang="de-DE" dirty="0"/>
              <a:t>, </a:t>
            </a:r>
            <a:r>
              <a:rPr lang="de-DE" b="1" dirty="0">
                <a:solidFill>
                  <a:srgbClr val="686868"/>
                </a:solidFill>
                <a:latin typeface="Lucida Console"/>
              </a:rPr>
              <a:t>“</a:t>
            </a:r>
            <a:r>
              <a:rPr lang="de-DE" b="1" dirty="0" err="1">
                <a:solidFill>
                  <a:srgbClr val="686868"/>
                </a:solidFill>
                <a:latin typeface="Lucida Console"/>
              </a:rPr>
              <a:t>iges</a:t>
            </a:r>
            <a:r>
              <a:rPr lang="de-DE" b="1" dirty="0" smtClean="0">
                <a:solidFill>
                  <a:srgbClr val="686868"/>
                </a:solidFill>
                <a:latin typeface="Lucida Console"/>
              </a:rPr>
              <a:t>“</a:t>
            </a:r>
            <a:r>
              <a:rPr lang="de-DE" dirty="0"/>
              <a:t>, </a:t>
            </a:r>
            <a:r>
              <a:rPr lang="de-DE" b="1" dirty="0" smtClean="0">
                <a:solidFill>
                  <a:srgbClr val="686868"/>
                </a:solidFill>
                <a:latin typeface="Lucida Console"/>
              </a:rPr>
              <a:t>“</a:t>
            </a:r>
            <a:r>
              <a:rPr lang="de-DE" b="1" dirty="0" err="1" smtClean="0">
                <a:solidFill>
                  <a:srgbClr val="686868"/>
                </a:solidFill>
                <a:latin typeface="Lucida Console"/>
              </a:rPr>
              <a:t>step</a:t>
            </a:r>
            <a:r>
              <a:rPr lang="de-DE" b="1" dirty="0" smtClean="0">
                <a:solidFill>
                  <a:srgbClr val="686868"/>
                </a:solidFill>
                <a:latin typeface="Lucida Console"/>
              </a:rPr>
              <a:t>“</a:t>
            </a:r>
            <a:r>
              <a:rPr lang="de-DE" dirty="0" smtClean="0"/>
              <a:t>, </a:t>
            </a:r>
            <a:r>
              <a:rPr lang="de-DE" b="1" dirty="0" smtClean="0">
                <a:solidFill>
                  <a:srgbClr val="686868"/>
                </a:solidFill>
                <a:latin typeface="Lucida Console"/>
              </a:rPr>
              <a:t>“</a:t>
            </a:r>
            <a:r>
              <a:rPr lang="de-DE" b="1" dirty="0" err="1" smtClean="0">
                <a:solidFill>
                  <a:srgbClr val="686868"/>
                </a:solidFill>
                <a:latin typeface="Lucida Console"/>
              </a:rPr>
              <a:t>stl</a:t>
            </a:r>
            <a:r>
              <a:rPr lang="de-DE" b="1" dirty="0" smtClean="0">
                <a:solidFill>
                  <a:srgbClr val="686868"/>
                </a:solidFill>
                <a:latin typeface="Lucida Console"/>
              </a:rPr>
              <a:t>“</a:t>
            </a:r>
            <a:r>
              <a:rPr lang="de-DE" dirty="0" smtClean="0"/>
              <a:t>, </a:t>
            </a:r>
            <a:r>
              <a:rPr lang="de-DE" b="1" dirty="0" smtClean="0">
                <a:solidFill>
                  <a:srgbClr val="686868"/>
                </a:solidFill>
                <a:latin typeface="Lucida Console"/>
              </a:rPr>
              <a:t>“</a:t>
            </a:r>
            <a:r>
              <a:rPr lang="de-DE" b="1" dirty="0" err="1" smtClean="0">
                <a:solidFill>
                  <a:srgbClr val="686868"/>
                </a:solidFill>
                <a:latin typeface="Lucida Console"/>
              </a:rPr>
              <a:t>vtk</a:t>
            </a:r>
            <a:r>
              <a:rPr lang="de-DE" b="1" dirty="0" smtClean="0">
                <a:solidFill>
                  <a:srgbClr val="686868"/>
                </a:solidFill>
                <a:latin typeface="Lucida Console"/>
              </a:rPr>
              <a:t>“</a:t>
            </a:r>
          </a:p>
          <a:p>
            <a:endParaRPr lang="de-DE" b="1" dirty="0" smtClean="0">
              <a:solidFill>
                <a:srgbClr val="686868"/>
              </a:solidFill>
              <a:latin typeface="Lucida Console"/>
            </a:endParaRPr>
          </a:p>
          <a:p>
            <a:r>
              <a:rPr lang="en-US" b="1" dirty="0" err="1" smtClean="0">
                <a:solidFill>
                  <a:srgbClr val="686868"/>
                </a:solidFill>
                <a:latin typeface="Lucida Console"/>
                <a:ea typeface="+mj-ea"/>
              </a:rPr>
              <a:t>optionName</a:t>
            </a:r>
            <a:r>
              <a:rPr lang="en-US" dirty="0"/>
              <a:t> is one of </a:t>
            </a:r>
            <a:r>
              <a:rPr lang="en-US" b="1" dirty="0" smtClean="0">
                <a:solidFill>
                  <a:srgbClr val="686868"/>
                </a:solidFill>
                <a:latin typeface="Lucida Console"/>
                <a:ea typeface="+mj-ea"/>
              </a:rPr>
              <a:t>“</a:t>
            </a:r>
            <a:r>
              <a:rPr lang="en-US" b="1" dirty="0" err="1" smtClean="0">
                <a:solidFill>
                  <a:srgbClr val="686868"/>
                </a:solidFill>
                <a:latin typeface="Lucida Console"/>
                <a:ea typeface="+mj-ea"/>
              </a:rPr>
              <a:t>IsDefault</a:t>
            </a:r>
            <a:r>
              <a:rPr lang="en-US" b="1" dirty="0" smtClean="0">
                <a:solidFill>
                  <a:srgbClr val="686868"/>
                </a:solidFill>
                <a:latin typeface="Lucida Console"/>
                <a:ea typeface="+mj-ea"/>
              </a:rPr>
              <a:t>”</a:t>
            </a:r>
            <a:r>
              <a:rPr lang="en-US" dirty="0"/>
              <a:t>, </a:t>
            </a:r>
            <a:r>
              <a:rPr lang="en-US" b="1" dirty="0" smtClean="0">
                <a:solidFill>
                  <a:srgbClr val="686868"/>
                </a:solidFill>
                <a:latin typeface="Lucida Console"/>
                <a:ea typeface="+mj-ea"/>
              </a:rPr>
              <a:t>“</a:t>
            </a:r>
            <a:r>
              <a:rPr lang="en-US" b="1" dirty="0" err="1" smtClean="0">
                <a:solidFill>
                  <a:srgbClr val="686868"/>
                </a:solidFill>
                <a:latin typeface="Lucida Console"/>
                <a:ea typeface="+mj-ea"/>
              </a:rPr>
              <a:t>ApplySymmetries</a:t>
            </a:r>
            <a:r>
              <a:rPr lang="en-US" b="1" dirty="0" smtClean="0">
                <a:solidFill>
                  <a:srgbClr val="686868"/>
                </a:solidFill>
                <a:latin typeface="Lucida Console"/>
                <a:ea typeface="+mj-ea"/>
              </a:rPr>
              <a:t>”</a:t>
            </a:r>
            <a:r>
              <a:rPr lang="en-US" dirty="0"/>
              <a:t>, </a:t>
            </a:r>
            <a:r>
              <a:rPr lang="en-US" b="1" dirty="0" smtClean="0">
                <a:solidFill>
                  <a:srgbClr val="686868"/>
                </a:solidFill>
                <a:latin typeface="Lucida Console"/>
                <a:ea typeface="+mj-ea"/>
              </a:rPr>
              <a:t>“</a:t>
            </a:r>
            <a:r>
              <a:rPr lang="en-US" b="1" dirty="0" err="1" smtClean="0">
                <a:solidFill>
                  <a:srgbClr val="686868"/>
                </a:solidFill>
                <a:latin typeface="Lucida Console"/>
                <a:ea typeface="+mj-ea"/>
              </a:rPr>
              <a:t>IncludeFarfield</a:t>
            </a:r>
            <a:r>
              <a:rPr lang="en-US" b="1" dirty="0" smtClean="0">
                <a:solidFill>
                  <a:srgbClr val="686868"/>
                </a:solidFill>
                <a:latin typeface="Lucida Console"/>
                <a:ea typeface="+mj-ea"/>
              </a:rPr>
              <a:t>”, …</a:t>
            </a:r>
          </a:p>
          <a:p>
            <a:endParaRPr lang="en-US" b="1" dirty="0" smtClean="0">
              <a:solidFill>
                <a:srgbClr val="686868"/>
              </a:solidFill>
              <a:latin typeface="Lucida Console"/>
              <a:ea typeface="+mj-ea"/>
            </a:endParaRPr>
          </a:p>
          <a:p>
            <a:r>
              <a:rPr lang="en-US" b="1" dirty="0" err="1" smtClean="0">
                <a:solidFill>
                  <a:srgbClr val="686868"/>
                </a:solidFill>
                <a:latin typeface="Lucida Console"/>
                <a:ea typeface="+mj-ea"/>
              </a:rPr>
              <a:t>optionValue</a:t>
            </a:r>
            <a:r>
              <a:rPr lang="en-US" dirty="0" smtClean="0"/>
              <a:t> </a:t>
            </a:r>
            <a:r>
              <a:rPr lang="en-US" dirty="0"/>
              <a:t>depends on the </a:t>
            </a:r>
            <a:r>
              <a:rPr lang="en-US" dirty="0" err="1"/>
              <a:t>optionName</a:t>
            </a:r>
            <a:r>
              <a:rPr lang="en-US" dirty="0"/>
              <a:t> </a:t>
            </a:r>
            <a:r>
              <a:rPr lang="en-US" dirty="0" smtClean="0"/>
              <a:t>(can be bool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, float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different exporters have different additional options and different default values.</a:t>
            </a:r>
            <a:endParaRPr lang="de-DE" dirty="0"/>
          </a:p>
          <a:p>
            <a:pPr lvl="1"/>
            <a:endParaRPr lang="de-DE" b="1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 TiGL Viewer Scripting API + Hands On &gt; 09/11/2018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5639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values for the CAD export options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 TiGL Viewer Scripting API + Hands On &gt; 09/11/2018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13</a:t>
            </a:fld>
            <a:endParaRPr lang="en-GB" noProof="0" dirty="0"/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500607"/>
              </p:ext>
            </p:extLst>
          </p:nvPr>
        </p:nvGraphicFramePr>
        <p:xfrm>
          <a:off x="624979" y="1557586"/>
          <a:ext cx="10856660" cy="3689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4254"/>
                <a:gridCol w="1335405"/>
                <a:gridCol w="1335405"/>
                <a:gridCol w="1870393"/>
                <a:gridCol w="1870393"/>
                <a:gridCol w="1335405"/>
                <a:gridCol w="1335405"/>
              </a:tblGrid>
              <a:tr h="426940">
                <a:tc>
                  <a:txBody>
                    <a:bodyPr/>
                    <a:lstStyle/>
                    <a:p>
                      <a:endParaRPr lang="de-DE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BREP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Collada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IGES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STEP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STL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VTK</a:t>
                      </a:r>
                      <a:endParaRPr lang="de-DE" sz="1400" dirty="0"/>
                    </a:p>
                  </a:txBody>
                  <a:tcPr/>
                </a:tc>
              </a:tr>
              <a:tr h="437154">
                <a:tc>
                  <a:txBody>
                    <a:bodyPr/>
                    <a:lstStyle/>
                    <a:p>
                      <a:r>
                        <a:rPr lang="en-US" sz="1600" b="1" dirty="0" err="1" smtClean="0">
                          <a:solidFill>
                            <a:schemeClr val="bg1"/>
                          </a:solidFill>
                        </a:rPr>
                        <a:t>ApplySymmetries</a:t>
                      </a:r>
                      <a:endParaRPr lang="de-DE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false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true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false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false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true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true</a:t>
                      </a:r>
                      <a:endParaRPr lang="de-DE" sz="1400" dirty="0"/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r>
                        <a:rPr lang="en-US" sz="1600" b="1" dirty="0" err="1" smtClean="0">
                          <a:solidFill>
                            <a:schemeClr val="bg1"/>
                          </a:solidFill>
                        </a:rPr>
                        <a:t>IncludeFarfield</a:t>
                      </a:r>
                      <a:endParaRPr lang="de-DE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false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false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true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true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false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false</a:t>
                      </a:r>
                      <a:endParaRPr lang="de-DE" sz="1400" dirty="0"/>
                    </a:p>
                  </a:txBody>
                  <a:tcPr/>
                </a:tc>
              </a:tr>
              <a:tr h="384800">
                <a:tc>
                  <a:txBody>
                    <a:bodyPr/>
                    <a:lstStyle/>
                    <a:p>
                      <a:r>
                        <a:rPr lang="en-US" sz="1600" b="1" dirty="0" err="1" smtClean="0">
                          <a:solidFill>
                            <a:schemeClr val="bg1"/>
                          </a:solidFill>
                        </a:rPr>
                        <a:t>ShapeGroupMode</a:t>
                      </a:r>
                      <a:endParaRPr lang="de-DE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WHOLE_SHAPE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WHOLE_SHAPE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NAMED_COMPOUNDS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NAMED_COMPOUNDS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WHOLE_SHAPE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WHOLE_SHAPE</a:t>
                      </a:r>
                      <a:endParaRPr lang="de-DE" sz="1400" dirty="0"/>
                    </a:p>
                  </a:txBody>
                  <a:tcPr/>
                </a:tc>
              </a:tr>
              <a:tr h="432048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IGES5.3</a:t>
                      </a:r>
                      <a:endParaRPr lang="de-DE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de-DE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de-DE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true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de-DE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de-DE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de-DE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32048">
                <a:tc>
                  <a:txBody>
                    <a:bodyPr/>
                    <a:lstStyle/>
                    <a:p>
                      <a:r>
                        <a:rPr lang="en-US" sz="1600" b="1" dirty="0" err="1" smtClean="0">
                          <a:solidFill>
                            <a:schemeClr val="bg1"/>
                          </a:solidFill>
                        </a:rPr>
                        <a:t>WriteNormals</a:t>
                      </a:r>
                      <a:endParaRPr lang="de-DE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de-DE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de-DE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de-DE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de-DE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de-DE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true</a:t>
                      </a:r>
                      <a:endParaRPr lang="de-DE" sz="1400" dirty="0"/>
                    </a:p>
                  </a:txBody>
                  <a:tcPr/>
                </a:tc>
              </a:tr>
              <a:tr h="504056">
                <a:tc>
                  <a:txBody>
                    <a:bodyPr/>
                    <a:lstStyle/>
                    <a:p>
                      <a:r>
                        <a:rPr lang="en-US" sz="1600" b="1" dirty="0" err="1" smtClean="0">
                          <a:solidFill>
                            <a:schemeClr val="bg1"/>
                          </a:solidFill>
                        </a:rPr>
                        <a:t>MultiplePieces</a:t>
                      </a:r>
                      <a:endParaRPr lang="de-DE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de-DE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de-DE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de-DE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de-DE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de-DE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false</a:t>
                      </a:r>
                      <a:endParaRPr lang="de-DE" sz="1400" dirty="0"/>
                    </a:p>
                  </a:txBody>
                  <a:tcPr/>
                </a:tc>
              </a:tr>
              <a:tr h="736910">
                <a:tc>
                  <a:txBody>
                    <a:bodyPr/>
                    <a:lstStyle/>
                    <a:p>
                      <a:r>
                        <a:rPr lang="en-US" sz="1600" b="1" dirty="0" err="1" smtClean="0">
                          <a:solidFill>
                            <a:schemeClr val="bg1"/>
                          </a:solidFill>
                        </a:rPr>
                        <a:t>WriteMetaData</a:t>
                      </a:r>
                      <a:endParaRPr lang="de-DE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de-DE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de-DE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de-DE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de-DE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de-DE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true</a:t>
                      </a:r>
                      <a:endParaRPr lang="de-DE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344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763" y="1269554"/>
            <a:ext cx="4330572" cy="3951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Camera Positioning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341562"/>
            <a:ext cx="11221200" cy="4338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Camera Positioning can be manipulated via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de-DE" b="1" dirty="0" err="1" smtClean="0">
                <a:solidFill>
                  <a:srgbClr val="686868"/>
                </a:solidFill>
                <a:latin typeface="Lucida Console"/>
                <a:ea typeface="+mj-ea"/>
              </a:rPr>
              <a:t>app.viewer.setLookAtPosition</a:t>
            </a:r>
            <a:r>
              <a:rPr lang="de-DE" b="1" dirty="0" smtClean="0">
                <a:solidFill>
                  <a:srgbClr val="686868"/>
                </a:solidFill>
                <a:latin typeface="Lucida Console"/>
                <a:ea typeface="+mj-ea"/>
              </a:rPr>
              <a:t>(</a:t>
            </a:r>
            <a:r>
              <a:rPr lang="de-DE" b="1" dirty="0" err="1" smtClean="0">
                <a:solidFill>
                  <a:srgbClr val="686868"/>
                </a:solidFill>
                <a:latin typeface="Lucida Console"/>
                <a:ea typeface="+mj-ea"/>
              </a:rPr>
              <a:t>x,y,z</a:t>
            </a:r>
            <a:r>
              <a:rPr lang="de-DE" b="1" dirty="0" smtClean="0">
                <a:solidFill>
                  <a:srgbClr val="686868"/>
                </a:solidFill>
                <a:latin typeface="Lucida Console"/>
                <a:ea typeface="+mj-ea"/>
              </a:rPr>
              <a:t>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686868"/>
                </a:solidFill>
                <a:latin typeface="Lucida Console"/>
                <a:ea typeface="+mj-ea"/>
              </a:rPr>
              <a:t>	</a:t>
            </a:r>
            <a:r>
              <a:rPr lang="en-US" b="1" dirty="0" err="1" smtClean="0">
                <a:solidFill>
                  <a:srgbClr val="686868"/>
                </a:solidFill>
                <a:latin typeface="Lucida Console"/>
                <a:ea typeface="+mj-ea"/>
              </a:rPr>
              <a:t>app.viewer.setCameraUpVector</a:t>
            </a:r>
            <a:r>
              <a:rPr lang="en-US" b="1" dirty="0" smtClean="0">
                <a:solidFill>
                  <a:srgbClr val="686868"/>
                </a:solidFill>
                <a:latin typeface="Lucida Console"/>
                <a:ea typeface="+mj-ea"/>
              </a:rPr>
              <a:t>(</a:t>
            </a:r>
            <a:r>
              <a:rPr lang="en-US" b="1" dirty="0" err="1" smtClean="0">
                <a:solidFill>
                  <a:srgbClr val="686868"/>
                </a:solidFill>
                <a:latin typeface="Lucida Console"/>
                <a:ea typeface="+mj-ea"/>
              </a:rPr>
              <a:t>x,y,z</a:t>
            </a:r>
            <a:r>
              <a:rPr lang="en-US" b="1" dirty="0" smtClean="0">
                <a:solidFill>
                  <a:srgbClr val="686868"/>
                </a:solidFill>
                <a:latin typeface="Lucida Console"/>
                <a:ea typeface="+mj-ea"/>
              </a:rPr>
              <a:t>)</a:t>
            </a:r>
            <a:endParaRPr lang="de-DE" b="1" dirty="0" smtClean="0">
              <a:solidFill>
                <a:srgbClr val="686868"/>
              </a:solidFill>
              <a:latin typeface="Lucida Console"/>
              <a:ea typeface="+mj-ea"/>
            </a:endParaRPr>
          </a:p>
          <a:p>
            <a:pPr marL="0" indent="0">
              <a:buNone/>
            </a:pPr>
            <a:r>
              <a:rPr lang="en-US" dirty="0"/>
              <a:t>and either</a:t>
            </a:r>
          </a:p>
          <a:p>
            <a:pPr marL="0" indent="0">
              <a:buNone/>
            </a:pPr>
            <a:r>
              <a:rPr lang="de-DE" dirty="0" smtClean="0"/>
              <a:t>	</a:t>
            </a:r>
            <a:r>
              <a:rPr lang="de-DE" b="1" dirty="0" err="1">
                <a:solidFill>
                  <a:srgbClr val="686868"/>
                </a:solidFill>
                <a:latin typeface="Lucida Console"/>
                <a:ea typeface="+mj-ea"/>
              </a:rPr>
              <a:t>app.viewer.setCameraPosition</a:t>
            </a:r>
            <a:r>
              <a:rPr lang="de-DE" b="1" dirty="0">
                <a:solidFill>
                  <a:srgbClr val="686868"/>
                </a:solidFill>
                <a:latin typeface="Lucida Console"/>
                <a:ea typeface="+mj-ea"/>
              </a:rPr>
              <a:t>(x</a:t>
            </a:r>
            <a:r>
              <a:rPr lang="de-DE" b="1" dirty="0">
                <a:solidFill>
                  <a:srgbClr val="686868"/>
                </a:solidFill>
                <a:latin typeface="Lucida Console"/>
                <a:ea typeface="+mj-ea"/>
              </a:rPr>
              <a:t>, y, z)</a:t>
            </a:r>
          </a:p>
          <a:p>
            <a:pPr marL="0" indent="0">
              <a:buNone/>
            </a:pPr>
            <a:r>
              <a:rPr lang="de-DE" b="1" dirty="0">
                <a:solidFill>
                  <a:srgbClr val="686868"/>
                </a:solidFill>
                <a:latin typeface="Lucida Console"/>
                <a:ea typeface="+mj-ea"/>
              </a:rPr>
              <a:t>    </a:t>
            </a:r>
            <a:r>
              <a:rPr lang="de-DE" b="1" dirty="0">
                <a:solidFill>
                  <a:srgbClr val="686868"/>
                </a:solidFill>
                <a:latin typeface="Lucida Console"/>
                <a:ea typeface="+mj-ea"/>
              </a:rPr>
              <a:t>	</a:t>
            </a:r>
            <a:r>
              <a:rPr lang="de-DE" b="1" dirty="0" err="1">
                <a:solidFill>
                  <a:srgbClr val="686868"/>
                </a:solidFill>
                <a:latin typeface="Lucida Console"/>
                <a:ea typeface="+mj-ea"/>
              </a:rPr>
              <a:t>app.viewer.setCameraPosition</a:t>
            </a:r>
            <a:r>
              <a:rPr lang="de-DE" b="1" dirty="0">
                <a:solidFill>
                  <a:srgbClr val="686868"/>
                </a:solidFill>
                <a:latin typeface="Lucida Console"/>
                <a:ea typeface="+mj-ea"/>
              </a:rPr>
              <a:t>(</a:t>
            </a:r>
            <a:r>
              <a:rPr lang="de-DE" b="1" dirty="0" err="1">
                <a:solidFill>
                  <a:srgbClr val="686868"/>
                </a:solidFill>
                <a:latin typeface="Lucida Console"/>
                <a:ea typeface="+mj-ea"/>
              </a:rPr>
              <a:t>elevationAngleDegree</a:t>
            </a:r>
            <a:r>
              <a:rPr lang="de-DE" b="1" dirty="0">
                <a:solidFill>
                  <a:srgbClr val="686868"/>
                </a:solidFill>
                <a:latin typeface="Lucida Console"/>
                <a:ea typeface="+mj-ea"/>
              </a:rPr>
              <a:t>, </a:t>
            </a:r>
            <a:endParaRPr lang="de-DE" b="1" dirty="0" smtClean="0">
              <a:solidFill>
                <a:srgbClr val="686868"/>
              </a:solidFill>
              <a:latin typeface="Lucida Console"/>
              <a:ea typeface="+mj-ea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686868"/>
                </a:solidFill>
                <a:latin typeface="Lucida Console"/>
                <a:ea typeface="+mj-ea"/>
              </a:rPr>
              <a:t> </a:t>
            </a:r>
            <a:r>
              <a:rPr lang="de-DE" b="1" dirty="0" smtClean="0">
                <a:solidFill>
                  <a:srgbClr val="686868"/>
                </a:solidFill>
                <a:latin typeface="Lucida Console"/>
                <a:ea typeface="+mj-ea"/>
              </a:rPr>
              <a:t>                                   </a:t>
            </a:r>
            <a:r>
              <a:rPr lang="de-DE" b="1" dirty="0" err="1" smtClean="0">
                <a:solidFill>
                  <a:srgbClr val="686868"/>
                </a:solidFill>
                <a:latin typeface="Lucida Console"/>
                <a:ea typeface="+mj-ea"/>
              </a:rPr>
              <a:t>azimuthAngleDegree</a:t>
            </a:r>
            <a:r>
              <a:rPr lang="de-DE" b="1" dirty="0">
                <a:solidFill>
                  <a:srgbClr val="686868"/>
                </a:solidFill>
                <a:latin typeface="Lucida Console"/>
                <a:ea typeface="+mj-ea"/>
              </a:rPr>
              <a:t>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 TiGL Viewer Scripting API + Hands On &gt; 09/11/2018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14</a:t>
            </a:fld>
            <a:endParaRPr lang="en-GB" noProof="0" dirty="0"/>
          </a:p>
        </p:txBody>
      </p:sp>
      <p:sp>
        <p:nvSpPr>
          <p:cNvPr id="26" name="Textfeld 25"/>
          <p:cNvSpPr txBox="1"/>
          <p:nvPr/>
        </p:nvSpPr>
        <p:spPr>
          <a:xfrm>
            <a:off x="480963" y="3955916"/>
            <a:ext cx="6840760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Setting Camera Position using 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spherical coordinates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keeps the distance to the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LookAtPosition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constant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Create animations using a for-loop:</a:t>
            </a:r>
            <a:endParaRPr lang="de-DE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Textplatzhalter 5"/>
          <p:cNvSpPr txBox="1">
            <a:spLocks/>
          </p:cNvSpPr>
          <p:nvPr/>
        </p:nvSpPr>
        <p:spPr bwMode="auto">
          <a:xfrm>
            <a:off x="1057027" y="4869954"/>
            <a:ext cx="6192688" cy="123110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>
                <a:solidFill>
                  <a:schemeClr val="bg1"/>
                </a:solidFill>
                <a:latin typeface="Lucida Console"/>
                <a:cs typeface="+mn-cs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Lucida Console"/>
                <a:cs typeface="+mn-cs"/>
              </a:rPr>
              <a:t>for</a:t>
            </a:r>
            <a:r>
              <a:rPr lang="de-DE" sz="1400" dirty="0">
                <a:solidFill>
                  <a:schemeClr val="bg1"/>
                </a:solidFill>
                <a:latin typeface="Lucida Console"/>
                <a:cs typeface="+mn-cs"/>
              </a:rPr>
              <a:t> </a:t>
            </a:r>
            <a:r>
              <a:rPr lang="de-DE" sz="1400" dirty="0" smtClean="0">
                <a:solidFill>
                  <a:schemeClr val="bg1"/>
                </a:solidFill>
                <a:latin typeface="Lucida Console"/>
                <a:cs typeface="+mn-cs"/>
              </a:rPr>
              <a:t>(i </a:t>
            </a:r>
            <a:r>
              <a:rPr lang="de-DE" sz="1400" dirty="0">
                <a:solidFill>
                  <a:schemeClr val="bg1"/>
                </a:solidFill>
                <a:latin typeface="Lucida Console"/>
                <a:cs typeface="+mn-cs"/>
              </a:rPr>
              <a:t>= 0; </a:t>
            </a:r>
            <a:r>
              <a:rPr lang="de-DE" sz="1400" dirty="0" smtClean="0">
                <a:solidFill>
                  <a:schemeClr val="bg1"/>
                </a:solidFill>
                <a:latin typeface="Lucida Console"/>
                <a:cs typeface="+mn-cs"/>
              </a:rPr>
              <a:t>i &lt; </a:t>
            </a:r>
            <a:r>
              <a:rPr lang="de-DE" sz="1400" dirty="0" err="1" smtClean="0">
                <a:solidFill>
                  <a:schemeClr val="bg1"/>
                </a:solidFill>
                <a:latin typeface="Lucida Console"/>
                <a:cs typeface="+mn-cs"/>
              </a:rPr>
              <a:t>numFrames</a:t>
            </a:r>
            <a:r>
              <a:rPr lang="de-DE" sz="1400" dirty="0" smtClean="0">
                <a:solidFill>
                  <a:schemeClr val="bg1"/>
                </a:solidFill>
                <a:latin typeface="Lucida Console"/>
                <a:cs typeface="+mn-cs"/>
              </a:rPr>
              <a:t>; i </a:t>
            </a:r>
            <a:r>
              <a:rPr lang="de-DE" sz="1400" dirty="0">
                <a:solidFill>
                  <a:schemeClr val="bg1"/>
                </a:solidFill>
                <a:latin typeface="Lucida Console"/>
                <a:cs typeface="+mn-cs"/>
              </a:rPr>
              <a:t>+= </a:t>
            </a:r>
            <a:r>
              <a:rPr lang="de-DE" sz="1400" dirty="0" smtClean="0">
                <a:solidFill>
                  <a:schemeClr val="bg1"/>
                </a:solidFill>
                <a:latin typeface="Lucida Console"/>
                <a:cs typeface="+mn-cs"/>
              </a:rPr>
              <a:t>1) {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Lucida Console"/>
                <a:cs typeface="+mn-cs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+mn-cs"/>
              </a:rPr>
              <a:t>   </a:t>
            </a:r>
            <a:r>
              <a:rPr lang="en-US" sz="14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Lucida Console"/>
                <a:cs typeface="+mn-cs"/>
              </a:rPr>
              <a:t>// reset theta and phi here</a:t>
            </a:r>
            <a:endParaRPr lang="de-DE" sz="1400" dirty="0" smtClean="0">
              <a:solidFill>
                <a:schemeClr val="accent3">
                  <a:lumMod val="60000"/>
                  <a:lumOff val="40000"/>
                </a:schemeClr>
              </a:solidFill>
              <a:latin typeface="Lucida Console"/>
              <a:cs typeface="+mn-cs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chemeClr val="bg1"/>
                </a:solidFill>
                <a:latin typeface="Lucida Console"/>
                <a:cs typeface="+mn-cs"/>
              </a:rPr>
              <a:t>   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+mn-cs"/>
              </a:rPr>
              <a:t>app.viewer.setCameraPosition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+mn-cs"/>
              </a:rPr>
              <a:t>(theta, phi)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Lucida Console"/>
                <a:cs typeface="+mn-cs"/>
              </a:rPr>
              <a:t>   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+mn-cs"/>
              </a:rPr>
              <a:t>app.viewer.makeScreenshot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+mn-cs"/>
              </a:rPr>
              <a:t>(“frame_” +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+mn-cs"/>
              </a:rPr>
              <a:t>i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+mn-cs"/>
              </a:rPr>
              <a:t> + “.jpg");</a:t>
            </a:r>
            <a:endParaRPr lang="en-US" sz="1400" dirty="0">
              <a:solidFill>
                <a:schemeClr val="bg1"/>
              </a:solidFill>
              <a:latin typeface="Lucida Console"/>
              <a:cs typeface="+mn-cs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chemeClr val="bg1"/>
                </a:solidFill>
                <a:latin typeface="Lucida Console"/>
                <a:cs typeface="+mn-cs"/>
              </a:rPr>
              <a:t> }</a:t>
            </a:r>
            <a:endParaRPr lang="en-US" sz="1400" dirty="0">
              <a:solidFill>
                <a:schemeClr val="bg1"/>
              </a:solidFill>
              <a:latin typeface="Lucida Console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890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999" y="2493690"/>
            <a:ext cx="11221200" cy="738000"/>
          </a:xfrm>
        </p:spPr>
        <p:txBody>
          <a:bodyPr/>
          <a:lstStyle/>
          <a:p>
            <a:pPr algn="ctr"/>
            <a:r>
              <a:rPr lang="de-DE" sz="4000" dirty="0" smtClean="0"/>
              <a:t>Hands On</a:t>
            </a:r>
            <a:endParaRPr lang="de-DE" sz="40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 TiGL Viewer Scripting API + Hands On &gt; 09/11/2018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15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5974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1: Customized VTK export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828098"/>
            <a:ext cx="6403675" cy="43380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Write a script that</a:t>
            </a:r>
          </a:p>
          <a:p>
            <a:pPr marL="789300" lvl="1" indent="-342900">
              <a:buFont typeface="+mj-lt"/>
              <a:buAutoNum type="alphaLcPeriod"/>
            </a:pPr>
            <a:r>
              <a:rPr lang="en-US" dirty="0" smtClean="0"/>
              <a:t>Opens the file “D150_farField.xml”,</a:t>
            </a:r>
            <a:r>
              <a:rPr lang="en-US" i="1" dirty="0" smtClean="0">
                <a:solidFill>
                  <a:srgbClr val="FFC000"/>
                </a:solidFill>
              </a:rPr>
              <a:t>	</a:t>
            </a:r>
          </a:p>
          <a:p>
            <a:pPr marL="446400" lvl="1" indent="0" algn="r">
              <a:buNone/>
            </a:pPr>
            <a:r>
              <a:rPr lang="en-US" i="1" dirty="0">
                <a:solidFill>
                  <a:srgbClr val="FFC000"/>
                </a:solidFill>
              </a:rPr>
              <a:t>	</a:t>
            </a:r>
            <a:r>
              <a:rPr lang="en-US" i="1" dirty="0" smtClean="0">
                <a:solidFill>
                  <a:srgbClr val="FFC000"/>
                </a:solidFill>
              </a:rPr>
              <a:t>      (get the file from here: </a:t>
            </a:r>
            <a:r>
              <a:rPr lang="de-DE" dirty="0">
                <a:hlinkClick r:id="rId2"/>
              </a:rPr>
              <a:t>https://</a:t>
            </a:r>
            <a:r>
              <a:rPr lang="de-DE" dirty="0" smtClean="0">
                <a:hlinkClick r:id="rId2"/>
              </a:rPr>
              <a:t>goo.gl/tMHMU3</a:t>
            </a:r>
            <a:r>
              <a:rPr lang="de-DE" dirty="0" smtClean="0"/>
              <a:t> </a:t>
            </a:r>
            <a:r>
              <a:rPr lang="en-US" i="1" dirty="0" smtClean="0">
                <a:solidFill>
                  <a:srgbClr val="FFC000"/>
                </a:solidFill>
              </a:rPr>
              <a:t>)</a:t>
            </a:r>
          </a:p>
          <a:p>
            <a:pPr marL="789300" lvl="1" indent="-342900">
              <a:buFont typeface="+mj-lt"/>
              <a:buAutoNum type="alphaLcPeriod" startAt="2"/>
            </a:pPr>
            <a:r>
              <a:rPr lang="en-US" dirty="0" smtClean="0"/>
              <a:t>Sets the options for the VTK-export, so that the far field is included and symmetries are not applied,</a:t>
            </a:r>
          </a:p>
          <a:p>
            <a:pPr marL="789300" lvl="1" indent="-342900">
              <a:buFont typeface="+mj-lt"/>
              <a:buAutoNum type="alphaLcPeriod" startAt="2"/>
            </a:pPr>
            <a:r>
              <a:rPr lang="en-US" dirty="0" smtClean="0"/>
              <a:t>Exports the configuration to a </a:t>
            </a:r>
            <a:r>
              <a:rPr lang="en-US" dirty="0" err="1" smtClean="0"/>
              <a:t>vtk</a:t>
            </a:r>
            <a:r>
              <a:rPr lang="en-US" dirty="0" smtClean="0"/>
              <a:t> file using a maximum deflection of 0.1 for the triangulation,</a:t>
            </a:r>
          </a:p>
          <a:p>
            <a:pPr marL="789300" lvl="1" indent="-342900">
              <a:buFont typeface="+mj-lt"/>
              <a:buAutoNum type="alphaLcPeriod" startAt="2"/>
            </a:pPr>
            <a:r>
              <a:rPr lang="en-US" dirty="0" smtClean="0"/>
              <a:t>Closes </a:t>
            </a:r>
            <a:r>
              <a:rPr lang="en-US" dirty="0" err="1" smtClean="0"/>
              <a:t>TiGLViewer</a:t>
            </a:r>
            <a:r>
              <a:rPr lang="en-US" dirty="0" smtClean="0"/>
              <a:t>.</a:t>
            </a:r>
          </a:p>
          <a:p>
            <a:pPr marL="4464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Hint: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Start </a:t>
            </a:r>
            <a:r>
              <a:rPr lang="en-US" dirty="0" err="1" smtClean="0"/>
              <a:t>TiGlViewer</a:t>
            </a:r>
            <a:r>
              <a:rPr lang="en-US" dirty="0" smtClean="0"/>
              <a:t> from the console in the directory of the input file using the “--script” option.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 TiGL Viewer Scripting API + Hands On &gt; 09/11/2018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16</a:t>
            </a:fld>
            <a:endParaRPr lang="en-GB" noProof="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0" r="33050"/>
          <a:stretch/>
        </p:blipFill>
        <p:spPr>
          <a:xfrm>
            <a:off x="6916291" y="20660"/>
            <a:ext cx="4437880" cy="657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3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625" y="-98598"/>
            <a:ext cx="5149122" cy="386184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</a:t>
            </a:r>
            <a:r>
              <a:rPr lang="en-US" dirty="0" smtClean="0"/>
              <a:t>2: Display </a:t>
            </a:r>
            <a:r>
              <a:rPr lang="en-US" dirty="0" err="1"/>
              <a:t>s</a:t>
            </a:r>
            <a:r>
              <a:rPr lang="en-US" dirty="0" err="1" smtClean="0"/>
              <a:t>ubshapes</a:t>
            </a:r>
            <a:r>
              <a:rPr lang="en-US" dirty="0" smtClean="0"/>
              <a:t> and make a screenshot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612074"/>
            <a:ext cx="11221200" cy="4338000"/>
          </a:xfrm>
        </p:spPr>
        <p:txBody>
          <a:bodyPr/>
          <a:lstStyle/>
          <a:p>
            <a:pPr marL="342900" indent="-342900">
              <a:buFont typeface="+mj-lt"/>
              <a:buAutoNum type="arabicPeriod" startAt="2"/>
            </a:pPr>
            <a:r>
              <a:rPr lang="en-US" dirty="0" smtClean="0"/>
              <a:t>Write a script that</a:t>
            </a:r>
          </a:p>
          <a:p>
            <a:pPr marL="789300" lvl="1" indent="-342900">
              <a:buFont typeface="+mj-lt"/>
              <a:buAutoNum type="alphaLcPeriod"/>
            </a:pPr>
            <a:r>
              <a:rPr lang="en-US" dirty="0" smtClean="0"/>
              <a:t>Opens the CPACS file “fuselage_structure-v3.xml”,</a:t>
            </a:r>
          </a:p>
          <a:p>
            <a:pPr marL="446400" lvl="1" indent="0">
              <a:buNone/>
            </a:pPr>
            <a:r>
              <a:rPr lang="en-US" i="1" dirty="0">
                <a:solidFill>
                  <a:srgbClr val="FFC000"/>
                </a:solidFill>
              </a:rPr>
              <a:t>	      (get the file from here: </a:t>
            </a:r>
            <a:r>
              <a:rPr lang="de-DE" dirty="0">
                <a:hlinkClick r:id="rId3"/>
              </a:rPr>
              <a:t>https://</a:t>
            </a:r>
            <a:r>
              <a:rPr lang="de-DE" dirty="0" smtClean="0">
                <a:hlinkClick r:id="rId3"/>
              </a:rPr>
              <a:t>goo.gl/vm4HXp</a:t>
            </a:r>
            <a:r>
              <a:rPr lang="de-DE" dirty="0" smtClean="0"/>
              <a:t> </a:t>
            </a:r>
            <a:r>
              <a:rPr lang="en-US" i="1" dirty="0" smtClean="0">
                <a:solidFill>
                  <a:srgbClr val="FFC000"/>
                </a:solidFill>
              </a:rPr>
              <a:t>)</a:t>
            </a:r>
            <a:endParaRPr lang="en-US" dirty="0" smtClean="0"/>
          </a:p>
          <a:p>
            <a:pPr marL="789300" lvl="1" indent="-342900">
              <a:buFont typeface="+mj-lt"/>
              <a:buAutoNum type="alphaLcPeriod" startAt="2"/>
            </a:pPr>
            <a:r>
              <a:rPr lang="en-US" dirty="0" smtClean="0"/>
              <a:t>Sets the transparency of all objects to 90</a:t>
            </a:r>
          </a:p>
          <a:p>
            <a:pPr marL="789300" lvl="1" indent="-342900">
              <a:buFont typeface="+mj-lt"/>
              <a:buAutoNum type="alphaLcPeriod" startAt="2"/>
            </a:pPr>
            <a:r>
              <a:rPr lang="en-US" dirty="0" smtClean="0"/>
              <a:t>Displays the shapes with the following </a:t>
            </a:r>
            <a:r>
              <a:rPr lang="en-US" dirty="0" err="1" smtClean="0"/>
              <a:t>uids</a:t>
            </a:r>
            <a:endParaRPr lang="en-US" dirty="0" smtClean="0"/>
          </a:p>
          <a:p>
            <a:pPr marL="446400" lvl="1" indent="0">
              <a:buNone/>
            </a:pPr>
            <a:r>
              <a:rPr lang="de-DE" dirty="0"/>
              <a:t>			</a:t>
            </a:r>
            <a:endParaRPr lang="de-DE" dirty="0" smtClean="0"/>
          </a:p>
          <a:p>
            <a:pPr marL="446400" lvl="1" indent="0">
              <a:buNone/>
            </a:pPr>
            <a:endParaRPr lang="en-US" dirty="0" smtClean="0"/>
          </a:p>
          <a:p>
            <a:pPr marL="446400" lvl="1" indent="0">
              <a:buNone/>
            </a:pPr>
            <a:endParaRPr lang="en-US" dirty="0"/>
          </a:p>
          <a:p>
            <a:pPr marL="446400" lvl="1" indent="0">
              <a:buNone/>
            </a:pPr>
            <a:endParaRPr lang="en-US" dirty="0" smtClean="0"/>
          </a:p>
          <a:p>
            <a:pPr marL="446400" lvl="1" indent="0">
              <a:buNone/>
            </a:pPr>
            <a:endParaRPr lang="en-US" dirty="0"/>
          </a:p>
          <a:p>
            <a:pPr marL="446400" lvl="1" indent="0">
              <a:buNone/>
            </a:pPr>
            <a:endParaRPr lang="en-US" dirty="0" smtClean="0"/>
          </a:p>
          <a:p>
            <a:pPr marL="446400" lvl="1" indent="0">
              <a:buNone/>
            </a:pPr>
            <a:endParaRPr lang="en-US" dirty="0"/>
          </a:p>
          <a:p>
            <a:pPr marL="446400" lvl="1" indent="0">
              <a:buNone/>
            </a:pPr>
            <a:endParaRPr lang="en-US" dirty="0" smtClean="0"/>
          </a:p>
          <a:p>
            <a:pPr marL="446400" lvl="1" indent="0">
              <a:buNone/>
            </a:pPr>
            <a:endParaRPr lang="en-US" dirty="0"/>
          </a:p>
          <a:p>
            <a:pPr marL="446400" lvl="1" indent="0">
              <a:buNone/>
            </a:pPr>
            <a:endParaRPr lang="en-US" dirty="0" smtClean="0"/>
          </a:p>
          <a:p>
            <a:pPr marL="789300" lvl="1" indent="-342900">
              <a:buFont typeface="+mj-lt"/>
              <a:buAutoNum type="alphaLcPeriod" startAt="4"/>
            </a:pPr>
            <a:r>
              <a:rPr lang="en-US" dirty="0" smtClean="0"/>
              <a:t>Makes a screenshot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 TiGL Viewer Scripting API + Hands On &gt; 09/11/2018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17</a:t>
            </a:fld>
            <a:endParaRPr lang="en-GB" noProof="0" dirty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732388"/>
              </p:ext>
            </p:extLst>
          </p:nvPr>
        </p:nvGraphicFramePr>
        <p:xfrm>
          <a:off x="665595" y="3461762"/>
          <a:ext cx="10832592" cy="256032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568448"/>
                <a:gridCol w="3470518"/>
                <a:gridCol w="2453323"/>
                <a:gridCol w="2340303"/>
              </a:tblGrid>
              <a:tr h="370840">
                <a:tc>
                  <a:txBody>
                    <a:bodyPr/>
                    <a:lstStyle/>
                    <a:p>
                      <a:pPr marL="446400" lvl="1" indent="0" algn="l">
                        <a:buNone/>
                      </a:pPr>
                      <a:r>
                        <a:rPr lang="de-DE" sz="1800" b="0" kern="1200" dirty="0" smtClean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"cargoCrossBeam1" </a:t>
                      </a:r>
                    </a:p>
                    <a:p>
                      <a:pPr marL="446400" lvl="1" indent="0" algn="l">
                        <a:buNone/>
                      </a:pPr>
                      <a:r>
                        <a:rPr lang="de-DE" sz="1800" b="0" kern="1200" dirty="0" smtClean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"cargoCrossBeam2"</a:t>
                      </a:r>
                    </a:p>
                    <a:p>
                      <a:pPr marL="446400" lvl="1" indent="0" algn="l">
                        <a:buNone/>
                      </a:pPr>
                      <a:r>
                        <a:rPr lang="de-DE" sz="1800" b="0" kern="1200" dirty="0" smtClean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"cargoCrossBeam3"</a:t>
                      </a:r>
                    </a:p>
                    <a:p>
                      <a:pPr algn="l"/>
                      <a:endParaRPr lang="de-DE" sz="1800" b="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46400" lvl="1" indent="0">
                        <a:buNone/>
                      </a:pPr>
                      <a:r>
                        <a:rPr lang="de-DE" sz="1800" b="0" kern="1200" dirty="0" smtClean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"cargoCrossBeamStrut1"</a:t>
                      </a:r>
                    </a:p>
                    <a:p>
                      <a:pPr marL="446400" lvl="1" indent="0">
                        <a:buNone/>
                      </a:pPr>
                      <a:r>
                        <a:rPr lang="de-DE" sz="1800" b="0" kern="1200" dirty="0" smtClean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"cargoCrossBeamStrut2"</a:t>
                      </a:r>
                    </a:p>
                    <a:p>
                      <a:pPr marL="446400" lvl="1" indent="0">
                        <a:buNone/>
                      </a:pPr>
                      <a:r>
                        <a:rPr lang="de-DE" sz="1800" b="0" kern="1200" dirty="0" smtClean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"cargoCrossBeamStrut3"</a:t>
                      </a:r>
                    </a:p>
                    <a:p>
                      <a:pPr marL="446400" lvl="1" indent="0">
                        <a:buNone/>
                      </a:pPr>
                      <a:r>
                        <a:rPr lang="de-DE" sz="1800" b="0" kern="1200" dirty="0" smtClean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"cargoCrossBeamStrut4"</a:t>
                      </a:r>
                    </a:p>
                    <a:p>
                      <a:pPr marL="446400" lvl="1" indent="0">
                        <a:buNone/>
                      </a:pPr>
                      <a:r>
                        <a:rPr lang="de-DE" sz="1800" b="0" kern="1200" dirty="0" smtClean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"cargoCrossBeamStrut5"</a:t>
                      </a:r>
                    </a:p>
                    <a:p>
                      <a:pPr marL="446400" lvl="1" indent="0">
                        <a:buNone/>
                      </a:pPr>
                      <a:r>
                        <a:rPr lang="de-DE" sz="1800" b="0" kern="1200" dirty="0" smtClean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"cargoCrossBeamStrut6"</a:t>
                      </a:r>
                    </a:p>
                    <a:p>
                      <a:pPr marL="446400" lvl="1" indent="0">
                        <a:buNone/>
                      </a:pPr>
                      <a:r>
                        <a:rPr lang="de-DE" sz="1800" b="0" kern="1200" dirty="0" smtClean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"cargoCrossBeamStrut7"</a:t>
                      </a:r>
                    </a:p>
                    <a:p>
                      <a:pPr marL="446400" lvl="1" indent="0">
                        <a:buNone/>
                      </a:pPr>
                      <a:r>
                        <a:rPr lang="de-DE" sz="1800" b="0" kern="1200" dirty="0" smtClean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"cargoCrossBeamStrut8"</a:t>
                      </a:r>
                    </a:p>
                    <a:p>
                      <a:pPr algn="l"/>
                      <a:endParaRPr lang="de-DE" sz="1800" b="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46400" lvl="1" indent="0">
                        <a:buNone/>
                      </a:pPr>
                      <a:r>
                        <a:rPr lang="de-DE" sz="1800" b="0" kern="1200" dirty="0" smtClean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de-DE" sz="1800" b="0" kern="1200" dirty="0" err="1" smtClean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half_bulkhead</a:t>
                      </a:r>
                      <a:r>
                        <a:rPr lang="de-DE" sz="1800" b="0" kern="1200" dirty="0" smtClean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</a:p>
                    <a:p>
                      <a:pPr marL="446400" lvl="1" indent="0">
                        <a:buNone/>
                      </a:pPr>
                      <a:r>
                        <a:rPr lang="de-DE" sz="1800" b="0" kern="1200" dirty="0" smtClean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de-DE" sz="1800" b="0" kern="1200" dirty="0" err="1" smtClean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holed_bulkhead</a:t>
                      </a:r>
                      <a:r>
                        <a:rPr lang="de-DE" sz="1800" b="0" kern="1200" dirty="0" smtClean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„</a:t>
                      </a:r>
                    </a:p>
                    <a:p>
                      <a:pPr marL="446400" lvl="1" indent="0">
                        <a:buNone/>
                      </a:pPr>
                      <a:r>
                        <a:rPr lang="de-DE" sz="1800" b="0" kern="1200" dirty="0" smtClean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de-DE" sz="1800" b="0" kern="1200" dirty="0" err="1" smtClean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simple_bulkhead</a:t>
                      </a:r>
                      <a:r>
                        <a:rPr lang="de-DE" sz="1800" b="0" kern="1200" dirty="0" smtClean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</a:p>
                    <a:p>
                      <a:pPr algn="l"/>
                      <a:endParaRPr lang="de-DE" sz="1800" b="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46400" lvl="1" indent="0">
                        <a:buNone/>
                      </a:pPr>
                      <a:r>
                        <a:rPr lang="de-DE" sz="1800" b="0" kern="1200" dirty="0" smtClean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"longFloorBeam1"</a:t>
                      </a:r>
                    </a:p>
                    <a:p>
                      <a:pPr marL="446400" lvl="1" indent="0">
                        <a:buNone/>
                      </a:pPr>
                      <a:r>
                        <a:rPr lang="de-DE" sz="1800" b="0" kern="1200" dirty="0" smtClean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"longFloorBeam2"</a:t>
                      </a:r>
                    </a:p>
                    <a:p>
                      <a:pPr algn="l"/>
                      <a:endParaRPr lang="de-DE" sz="1800" b="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036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</a:t>
            </a:r>
            <a:r>
              <a:rPr lang="en-US" dirty="0" smtClean="0"/>
              <a:t>3: Make an animated video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1" y="1591200"/>
            <a:ext cx="5371410" cy="4338000"/>
          </a:xfrm>
        </p:spPr>
        <p:txBody>
          <a:bodyPr/>
          <a:lstStyle/>
          <a:p>
            <a:pPr marL="342900" indent="-342900">
              <a:buFont typeface="+mj-lt"/>
              <a:buAutoNum type="arabicPeriod" startAt="3"/>
            </a:pPr>
            <a:r>
              <a:rPr lang="en-US" dirty="0" smtClean="0"/>
              <a:t>Replicate the  Ariane-5 video from this slide. To do so,</a:t>
            </a:r>
          </a:p>
          <a:p>
            <a:pPr marL="0" indent="0">
              <a:buNone/>
            </a:pPr>
            <a:endParaRPr lang="en-US" dirty="0" smtClean="0"/>
          </a:p>
          <a:p>
            <a:pPr marL="789300" lvl="1" indent="-342900">
              <a:buFont typeface="+mj-lt"/>
              <a:buAutoNum type="alphaLcPeriod"/>
            </a:pPr>
            <a:r>
              <a:rPr lang="en-US" dirty="0" smtClean="0"/>
              <a:t>Unzip the file ariane.zip from the exercise directory.</a:t>
            </a:r>
          </a:p>
          <a:p>
            <a:pPr marL="789300" lvl="1" indent="-342900">
              <a:buFont typeface="+mj-lt"/>
              <a:buAutoNum type="alphaLcPeriod"/>
            </a:pPr>
            <a:r>
              <a:rPr lang="en-US" dirty="0" smtClean="0"/>
              <a:t>Fill in the missing code in the ariane-movie.js script </a:t>
            </a:r>
            <a:r>
              <a:rPr lang="en-US" i="1" dirty="0" smtClean="0"/>
              <a:t>(search for “EXERCISE” in the comments)</a:t>
            </a:r>
          </a:p>
          <a:p>
            <a:pPr marL="446400" lvl="1" indent="0">
              <a:buNone/>
            </a:pPr>
            <a:endParaRPr lang="en-US" dirty="0" smtClean="0"/>
          </a:p>
          <a:p>
            <a:pPr marL="789300" lvl="1" indent="-342900">
              <a:buFont typeface="+mj-lt"/>
              <a:buAutoNum type="alphaLcPeriod"/>
            </a:pPr>
            <a:endParaRPr lang="en-US" dirty="0" smtClean="0"/>
          </a:p>
          <a:p>
            <a:pPr marL="789300" lvl="1" indent="-342900">
              <a:buFont typeface="+mj-lt"/>
              <a:buAutoNum type="alphaLcPeriod" startAt="3"/>
            </a:pPr>
            <a:r>
              <a:rPr lang="en-US" b="1" i="1" dirty="0"/>
              <a:t>(</a:t>
            </a:r>
            <a:r>
              <a:rPr lang="en-US" b="1" i="1" dirty="0" smtClean="0"/>
              <a:t>OPTIONAL)</a:t>
            </a:r>
            <a:r>
              <a:rPr lang="en-US" dirty="0" smtClean="0"/>
              <a:t> If you </a:t>
            </a:r>
            <a:r>
              <a:rPr lang="en-US" dirty="0"/>
              <a:t>have FFMPEG (</a:t>
            </a:r>
            <a:r>
              <a:rPr lang="en-US" dirty="0">
                <a:hlinkClick r:id="rId4"/>
              </a:rPr>
              <a:t>https://www.ffmpeg.org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) installed, open a terminal/command-prompt and type</a:t>
            </a:r>
          </a:p>
          <a:p>
            <a:pPr marL="789300" lvl="1" indent="-342900">
              <a:buFont typeface="+mj-lt"/>
              <a:buAutoNum type="alphaLcPeriod" startAt="3"/>
            </a:pPr>
            <a:endParaRPr lang="en-US" dirty="0" smtClean="0"/>
          </a:p>
          <a:p>
            <a:pPr marL="789300" lvl="1" indent="-342900">
              <a:buFont typeface="+mj-lt"/>
              <a:buAutoNum type="alphaLcPeriod" startAt="3"/>
            </a:pPr>
            <a:endParaRPr lang="en-US" dirty="0"/>
          </a:p>
          <a:p>
            <a:pPr marL="789300" lvl="1" indent="-342900">
              <a:buFont typeface="+mj-lt"/>
              <a:buAutoNum type="alphaLcPeriod" startAt="3"/>
            </a:pPr>
            <a:endParaRPr lang="en-US" dirty="0" smtClean="0"/>
          </a:p>
          <a:p>
            <a:pPr marL="446400" lvl="1" indent="0" algn="r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sz="1400" i="1" dirty="0" smtClean="0"/>
              <a:t>(see </a:t>
            </a:r>
            <a:r>
              <a:rPr lang="de-DE" sz="1400" i="1" dirty="0">
                <a:hlinkClick r:id="rId5"/>
              </a:rPr>
              <a:t>https://</a:t>
            </a:r>
            <a:r>
              <a:rPr lang="de-DE" sz="1400" i="1" dirty="0" smtClean="0">
                <a:hlinkClick r:id="rId5"/>
              </a:rPr>
              <a:t>goo.gl/SW8mZR</a:t>
            </a:r>
            <a:r>
              <a:rPr lang="de-DE" sz="1400" i="1" dirty="0" smtClean="0"/>
              <a:t> </a:t>
            </a:r>
            <a:r>
              <a:rPr lang="en-US" sz="1400" i="1" dirty="0" smtClean="0"/>
              <a:t>)</a:t>
            </a:r>
            <a:endParaRPr lang="de-DE" sz="1400" i="1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 TiGL Viewer Scripting API + Hands On &gt; 09/11/2018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18</a:t>
            </a:fld>
            <a:endParaRPr lang="en-GB" noProof="0" dirty="0"/>
          </a:p>
        </p:txBody>
      </p:sp>
      <p:pic>
        <p:nvPicPr>
          <p:cNvPr id="7" name="ariane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53571" y="1014338"/>
            <a:ext cx="6096079" cy="3207544"/>
          </a:xfrm>
          <a:prstGeom prst="rect">
            <a:avLst/>
          </a:prstGeom>
        </p:spPr>
      </p:pic>
      <p:sp>
        <p:nvSpPr>
          <p:cNvPr id="8" name="Textplatzhalter 5"/>
          <p:cNvSpPr txBox="1">
            <a:spLocks/>
          </p:cNvSpPr>
          <p:nvPr/>
        </p:nvSpPr>
        <p:spPr bwMode="auto">
          <a:xfrm>
            <a:off x="1777107" y="5447179"/>
            <a:ext cx="8160607" cy="43088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+mn-cs"/>
              </a:rPr>
              <a:t>ffmpeg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+mn-cs"/>
              </a:rPr>
              <a:t> –r 25 –f image2 -s </a:t>
            </a:r>
            <a:r>
              <a:rPr lang="en-US" sz="1400" dirty="0" smtClean="0">
                <a:solidFill>
                  <a:srgbClr val="FFC000"/>
                </a:solidFill>
                <a:latin typeface="Lucida Console"/>
                <a:cs typeface="+mn-cs"/>
              </a:rPr>
              <a:t>1874x816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+mn-cs"/>
              </a:rPr>
              <a:t> –I image_04d.jpg –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+mn-cs"/>
              </a:rPr>
              <a:t>vcodec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+mn-cs"/>
              </a:rPr>
              <a:t> libx264 –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+mn-cs"/>
              </a:rPr>
              <a:t>crf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+mn-cs"/>
              </a:rPr>
              <a:t> 15 –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+mn-cs"/>
              </a:rPr>
              <a:t>pix_fmt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+mn-cs"/>
              </a:rPr>
              <a:t> yuv420p </a:t>
            </a:r>
            <a:r>
              <a:rPr lang="en-US" sz="1400" dirty="0" smtClean="0">
                <a:solidFill>
                  <a:srgbClr val="FFC000"/>
                </a:solidFill>
                <a:latin typeface="Lucida Console"/>
                <a:cs typeface="+mn-cs"/>
              </a:rPr>
              <a:t>ariane.mp4</a:t>
            </a:r>
            <a:endParaRPr lang="en-US" sz="1400" dirty="0">
              <a:solidFill>
                <a:srgbClr val="FFC000"/>
              </a:solidFill>
              <a:latin typeface="Lucida Console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458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999" y="2493690"/>
            <a:ext cx="11221200" cy="738000"/>
          </a:xfrm>
        </p:spPr>
        <p:txBody>
          <a:bodyPr/>
          <a:lstStyle/>
          <a:p>
            <a:pPr algn="ctr"/>
            <a:r>
              <a:rPr lang="de-DE" sz="4000" dirty="0" smtClean="0"/>
              <a:t>Final </a:t>
            </a:r>
            <a:r>
              <a:rPr lang="de-DE" sz="4000" dirty="0" err="1" smtClean="0"/>
              <a:t>Remarks</a:t>
            </a:r>
            <a:endParaRPr lang="de-DE" sz="40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 TiGL Viewer Scripting API + Hands On &gt; 09/11/2018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19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5974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565019" y="2023248"/>
            <a:ext cx="11221200" cy="299072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Introduction to the </a:t>
            </a:r>
            <a:r>
              <a:rPr lang="en-US" b="1" dirty="0" err="1" smtClean="0"/>
              <a:t>TiGL</a:t>
            </a:r>
            <a:r>
              <a:rPr lang="en-US" b="1" dirty="0" smtClean="0"/>
              <a:t> Viewer Scripting API</a:t>
            </a:r>
            <a:endParaRPr lang="en-US" b="1" dirty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Hands 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CAD 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Export with customized export options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Display shapes by UID and make screenshots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Make a video with camera movement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Final Remarks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 TiGL Viewer Scripting API + Hands On &gt; 09/11/2018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2</a:t>
            </a:fld>
            <a:endParaRPr lang="en-GB" noProof="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451" y="1553692"/>
            <a:ext cx="6478800" cy="4032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470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Remarks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The main purpose of the </a:t>
            </a:r>
            <a:r>
              <a:rPr lang="en-US" dirty="0" err="1" smtClean="0"/>
              <a:t>TiGL</a:t>
            </a:r>
            <a:r>
              <a:rPr lang="en-US" dirty="0" smtClean="0"/>
              <a:t> Viewer Scripting API is quick debugging and customized visualization</a:t>
            </a:r>
          </a:p>
          <a:p>
            <a:r>
              <a:rPr lang="en-US" dirty="0" smtClean="0"/>
              <a:t>We add new functionality every now and then as new applications come to our minds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Outlook:</a:t>
            </a:r>
          </a:p>
          <a:p>
            <a:pPr lvl="1"/>
            <a:r>
              <a:rPr lang="en-US" dirty="0" smtClean="0"/>
              <a:t>Manipulate individual objects in the scene</a:t>
            </a:r>
          </a:p>
          <a:p>
            <a:pPr lvl="1"/>
            <a:r>
              <a:rPr lang="en-US" dirty="0" smtClean="0"/>
              <a:t>Change material and color of the objects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If you use the </a:t>
            </a:r>
            <a:r>
              <a:rPr lang="en-US" dirty="0" err="1" smtClean="0"/>
              <a:t>TiGL</a:t>
            </a:r>
            <a:r>
              <a:rPr lang="en-US" dirty="0" smtClean="0"/>
              <a:t> Viewer Scripting API and find that useful functions are missing, please let us know!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 TiGL Viewer Scripting API + Hands On &gt; 09/11/2018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20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0792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967801" algn="l"/>
              </a:tabLst>
            </a:pPr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 TiGL Viewer Scripting API + Hands On &gt; 09/11/2018</a:t>
            </a:r>
            <a:endParaRPr lang="en-US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smtClean="0"/>
              <a:t>DLR.de  •  Chart </a:t>
            </a:r>
            <a:fld id="{18C7CB6D-895A-4F21-B0E7-2185F6FE5534}" type="slidenum">
              <a:rPr lang="en-US" noProof="0" smtClean="0"/>
              <a:pPr>
                <a:defRPr/>
              </a:pPr>
              <a:t>21</a:t>
            </a:fld>
            <a:endParaRPr lang="en-US" noProof="0" dirty="0"/>
          </a:p>
        </p:txBody>
      </p:sp>
      <p:pic>
        <p:nvPicPr>
          <p:cNvPr id="6" name="Inhaltsplatzhalt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9978" y="2300224"/>
            <a:ext cx="3003793" cy="2858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8498479" y="5490116"/>
            <a:ext cx="2286844" cy="5847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900" dirty="0" smtClean="0">
                <a:solidFill>
                  <a:srgbClr val="686868"/>
                </a:solidFill>
                <a:latin typeface="Arial" pitchFamily="34" charset="0"/>
                <a:cs typeface="Arial" pitchFamily="34" charset="0"/>
              </a:rPr>
              <a:t>jan.kleinert@dlr.de</a:t>
            </a:r>
            <a:endParaRPr lang="en-US" sz="1900" dirty="0">
              <a:solidFill>
                <a:srgbClr val="686868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900" dirty="0" smtClean="0">
                <a:solidFill>
                  <a:srgbClr val="686868"/>
                </a:solidFill>
                <a:latin typeface="Arial" pitchFamily="34" charset="0"/>
                <a:cs typeface="Arial" pitchFamily="34" charset="0"/>
              </a:rPr>
              <a:t>martin.siggel@dlr.de</a:t>
            </a:r>
            <a:endParaRPr lang="en-US" sz="1900" dirty="0">
              <a:solidFill>
                <a:srgbClr val="686868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21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999" y="2493690"/>
            <a:ext cx="11221200" cy="738000"/>
          </a:xfrm>
        </p:spPr>
        <p:txBody>
          <a:bodyPr/>
          <a:lstStyle/>
          <a:p>
            <a:pPr algn="ctr"/>
            <a:r>
              <a:rPr lang="de-DE" sz="4000" dirty="0" err="1" smtClean="0"/>
              <a:t>Introduction</a:t>
            </a:r>
            <a:r>
              <a:rPr lang="de-DE" sz="4000" dirty="0" smtClean="0"/>
              <a:t> </a:t>
            </a:r>
            <a:r>
              <a:rPr lang="de-DE" sz="4000" dirty="0" err="1" smtClean="0"/>
              <a:t>to</a:t>
            </a:r>
            <a:r>
              <a:rPr lang="de-DE" sz="4000" dirty="0" smtClean="0"/>
              <a:t> </a:t>
            </a:r>
            <a:r>
              <a:rPr lang="de-DE" sz="4000" dirty="0" err="1" smtClean="0"/>
              <a:t>the</a:t>
            </a:r>
            <a:r>
              <a:rPr lang="de-DE" sz="4000" dirty="0" smtClean="0"/>
              <a:t> </a:t>
            </a:r>
            <a:br>
              <a:rPr lang="de-DE" sz="4000" dirty="0" smtClean="0"/>
            </a:br>
            <a:r>
              <a:rPr lang="de-DE" sz="4000" dirty="0" err="1" smtClean="0"/>
              <a:t>TiGL</a:t>
            </a:r>
            <a:r>
              <a:rPr lang="de-DE" sz="4000" dirty="0" smtClean="0"/>
              <a:t> Viewer Scripting API</a:t>
            </a:r>
            <a:endParaRPr lang="de-DE" sz="40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 TiGL Viewer Scripting API + Hands On &gt; 09/11/2018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3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5974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0963" y="621482"/>
            <a:ext cx="11221200" cy="738000"/>
          </a:xfrm>
        </p:spPr>
        <p:txBody>
          <a:bodyPr/>
          <a:lstStyle/>
          <a:p>
            <a:r>
              <a:rPr lang="en-US" dirty="0" smtClean="0"/>
              <a:t>Introduction to the </a:t>
            </a:r>
            <a:r>
              <a:rPr lang="en-US" dirty="0" err="1" smtClean="0"/>
              <a:t>TiGL</a:t>
            </a:r>
            <a:r>
              <a:rPr lang="en-US" dirty="0" smtClean="0"/>
              <a:t> Viewer API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TiGL</a:t>
            </a:r>
            <a:r>
              <a:rPr lang="en-US" dirty="0" smtClean="0"/>
              <a:t> Viewer comes with a separate scripting API based on </a:t>
            </a:r>
            <a:r>
              <a:rPr lang="en-US" b="1" dirty="0" smtClean="0"/>
              <a:t>JavaScript</a:t>
            </a:r>
            <a:endParaRPr lang="en-US" dirty="0" smtClean="0"/>
          </a:p>
          <a:p>
            <a:endParaRPr lang="en-US" b="1" dirty="0"/>
          </a:p>
          <a:p>
            <a:pPr marL="0" indent="0">
              <a:buNone/>
            </a:pPr>
            <a:r>
              <a:rPr lang="en-US" dirty="0" smtClean="0"/>
              <a:t>It can be used for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Manipulating the visualization and creating screenshots and videos</a:t>
            </a:r>
          </a:p>
          <a:p>
            <a:pPr lvl="1"/>
            <a:r>
              <a:rPr lang="en-US" dirty="0" smtClean="0"/>
              <a:t>Drawing (sub-) shapes, points and vectors</a:t>
            </a:r>
          </a:p>
          <a:p>
            <a:pPr lvl="1"/>
            <a:r>
              <a:rPr lang="en-US" dirty="0" smtClean="0"/>
              <a:t>Accessing some of the basic </a:t>
            </a:r>
            <a:r>
              <a:rPr lang="en-US" dirty="0" err="1" smtClean="0"/>
              <a:t>TiGL</a:t>
            </a:r>
            <a:r>
              <a:rPr lang="en-US" dirty="0" smtClean="0"/>
              <a:t> API-functions</a:t>
            </a:r>
          </a:p>
          <a:p>
            <a:pPr lvl="1"/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 TiGL Viewer Scripting API + Hands On &gt; 09/11/2018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4</a:t>
            </a:fld>
            <a:endParaRPr lang="en-GB" noProof="0" dirty="0"/>
          </a:p>
        </p:txBody>
      </p:sp>
      <p:pic>
        <p:nvPicPr>
          <p:cNvPr id="1026" name="Picture 2" descr="Bildergebnis für javascrip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051" y="4158430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muldicon-video-newflap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484" t="2663" r="5599" b="4213"/>
          <a:stretch/>
        </p:blipFill>
        <p:spPr>
          <a:xfrm>
            <a:off x="8041803" y="3916738"/>
            <a:ext cx="3720195" cy="217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1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4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the </a:t>
            </a:r>
            <a:r>
              <a:rPr lang="en-US" dirty="0" err="1" smtClean="0"/>
              <a:t>TiGL</a:t>
            </a:r>
            <a:r>
              <a:rPr lang="en-US" dirty="0" smtClean="0"/>
              <a:t> Viewer Scripting API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There are four ways to use the </a:t>
            </a:r>
            <a:r>
              <a:rPr lang="en-US" dirty="0" err="1" smtClean="0"/>
              <a:t>TiGL</a:t>
            </a:r>
            <a:r>
              <a:rPr lang="en-US" dirty="0" smtClean="0"/>
              <a:t> Viewer Scripting API</a:t>
            </a:r>
          </a:p>
          <a:p>
            <a:pPr marL="0" indent="0">
              <a:buNone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Open the Console in </a:t>
            </a:r>
            <a:r>
              <a:rPr lang="en-US" dirty="0" err="1" smtClean="0"/>
              <a:t>TiGL</a:t>
            </a:r>
            <a:r>
              <a:rPr lang="en-US" dirty="0" smtClean="0"/>
              <a:t> Viewer (</a:t>
            </a:r>
            <a:r>
              <a:rPr lang="en-US" b="1" dirty="0" err="1" smtClean="0"/>
              <a:t>Alt+C</a:t>
            </a:r>
            <a:r>
              <a:rPr lang="en-US" b="1" dirty="0" smtClean="0"/>
              <a:t> </a:t>
            </a:r>
            <a:r>
              <a:rPr lang="en-US" dirty="0" smtClean="0"/>
              <a:t>or</a:t>
            </a:r>
            <a:r>
              <a:rPr lang="en-US" b="1" dirty="0" smtClean="0"/>
              <a:t> View </a:t>
            </a:r>
            <a:r>
              <a:rPr lang="en-US" b="1" dirty="0" smtClean="0">
                <a:sym typeface="Wingdings" panose="05000000000000000000" pitchFamily="2" charset="2"/>
              </a:rPr>
              <a:t> Display  Console</a:t>
            </a:r>
            <a:r>
              <a:rPr lang="en-US" dirty="0" smtClean="0"/>
              <a:t>) and enter commands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Open the Console in </a:t>
            </a:r>
            <a:r>
              <a:rPr lang="en-US" dirty="0" err="1" smtClean="0"/>
              <a:t>TiGL</a:t>
            </a:r>
            <a:r>
              <a:rPr lang="en-US" dirty="0" smtClean="0"/>
              <a:t> Viewer (</a:t>
            </a:r>
            <a:r>
              <a:rPr lang="en-US" b="1" dirty="0" err="1" smtClean="0"/>
              <a:t>Alt+C</a:t>
            </a:r>
            <a:r>
              <a:rPr lang="en-US" b="1" dirty="0"/>
              <a:t> </a:t>
            </a:r>
            <a:r>
              <a:rPr lang="en-US" dirty="0"/>
              <a:t>or</a:t>
            </a:r>
            <a:r>
              <a:rPr lang="en-US" b="1" dirty="0"/>
              <a:t> View </a:t>
            </a:r>
            <a:r>
              <a:rPr lang="en-US" b="1" dirty="0">
                <a:sym typeface="Wingdings" panose="05000000000000000000" pitchFamily="2" charset="2"/>
              </a:rPr>
              <a:t> Display  Console</a:t>
            </a:r>
            <a:r>
              <a:rPr lang="en-US" dirty="0" smtClean="0"/>
              <a:t>) and enter: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Press </a:t>
            </a:r>
            <a:r>
              <a:rPr lang="en-US" b="1" dirty="0" smtClean="0"/>
              <a:t>File </a:t>
            </a:r>
            <a:r>
              <a:rPr lang="en-US" b="1" dirty="0" smtClean="0">
                <a:sym typeface="Wingdings" panose="05000000000000000000" pitchFamily="2" charset="2"/>
              </a:rPr>
              <a:t> Open Script </a:t>
            </a:r>
            <a:r>
              <a:rPr lang="en-US" dirty="0" smtClean="0">
                <a:sym typeface="Wingdings" panose="05000000000000000000" pitchFamily="2" charset="2"/>
              </a:rPr>
              <a:t>and select a </a:t>
            </a:r>
            <a:r>
              <a:rPr lang="en-US" dirty="0" err="1" smtClean="0">
                <a:sym typeface="Wingdings" panose="05000000000000000000" pitchFamily="2" charset="2"/>
              </a:rPr>
              <a:t>javascript</a:t>
            </a:r>
            <a:r>
              <a:rPr lang="en-US" dirty="0" smtClean="0">
                <a:sym typeface="Wingdings" panose="05000000000000000000" pitchFamily="2" charset="2"/>
              </a:rPr>
              <a:t> file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ym typeface="Wingdings" panose="05000000000000000000" pitchFamily="2" charset="2"/>
              </a:rPr>
              <a:t>Directly start </a:t>
            </a:r>
            <a:r>
              <a:rPr lang="en-US" dirty="0" err="1" smtClean="0">
                <a:sym typeface="Wingdings" panose="05000000000000000000" pitchFamily="2" charset="2"/>
              </a:rPr>
              <a:t>TiGL</a:t>
            </a:r>
            <a:r>
              <a:rPr lang="en-US" dirty="0" smtClean="0">
                <a:sym typeface="Wingdings" panose="05000000000000000000" pitchFamily="2" charset="2"/>
              </a:rPr>
              <a:t> Viewer from a terminal/command-prompt with a </a:t>
            </a:r>
            <a:r>
              <a:rPr lang="en-US" dirty="0" err="1" smtClean="0">
                <a:sym typeface="Wingdings" panose="05000000000000000000" pitchFamily="2" charset="2"/>
              </a:rPr>
              <a:t>javascript</a:t>
            </a:r>
            <a:r>
              <a:rPr lang="en-US" dirty="0" smtClean="0">
                <a:sym typeface="Wingdings" panose="05000000000000000000" pitchFamily="2" charset="2"/>
              </a:rPr>
              <a:t> file: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 TiGL Viewer Scripting API + Hands On &gt; 09/11/2018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5</a:t>
            </a:fld>
            <a:endParaRPr lang="en-GB" noProof="0" dirty="0"/>
          </a:p>
        </p:txBody>
      </p:sp>
      <p:sp>
        <p:nvSpPr>
          <p:cNvPr id="6" name="Rechteck 5"/>
          <p:cNvSpPr/>
          <p:nvPr/>
        </p:nvSpPr>
        <p:spPr>
          <a:xfrm>
            <a:off x="1024255" y="3348494"/>
            <a:ext cx="7377588" cy="369332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Lucida Console"/>
              </a:rPr>
              <a:t>&gt;&gt; </a:t>
            </a:r>
            <a:r>
              <a:rPr lang="en-US" dirty="0" err="1" smtClean="0">
                <a:solidFill>
                  <a:schemeClr val="bg1"/>
                </a:solidFill>
                <a:latin typeface="Lucida Console"/>
              </a:rPr>
              <a:t>app.openScript</a:t>
            </a:r>
            <a:r>
              <a:rPr lang="en-US" dirty="0" smtClean="0">
                <a:solidFill>
                  <a:schemeClr val="bg1"/>
                </a:solidFill>
                <a:latin typeface="Lucida Console"/>
              </a:rPr>
              <a:t>(“</a:t>
            </a:r>
            <a:r>
              <a:rPr lang="en-US" dirty="0" smtClean="0">
                <a:solidFill>
                  <a:srgbClr val="FFC000"/>
                </a:solidFill>
                <a:latin typeface="Lucida Console"/>
              </a:rPr>
              <a:t>myAwesomeTiGLViewerScript.js</a:t>
            </a:r>
            <a:r>
              <a:rPr lang="en-US" dirty="0" smtClean="0">
                <a:solidFill>
                  <a:schemeClr val="bg1"/>
                </a:solidFill>
                <a:latin typeface="Lucida Console"/>
              </a:rPr>
              <a:t>”)</a:t>
            </a:r>
            <a:endParaRPr lang="en-US" dirty="0" smtClean="0">
              <a:solidFill>
                <a:schemeClr val="bg1"/>
              </a:solidFill>
              <a:latin typeface="Lucida Console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1024255" y="5292710"/>
            <a:ext cx="9969876" cy="369332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Lucida Console"/>
              </a:rPr>
              <a:t>$ D:\tiglhome\tiglviewer-3.exe --script </a:t>
            </a:r>
            <a:r>
              <a:rPr lang="en-US" dirty="0" smtClean="0">
                <a:solidFill>
                  <a:srgbClr val="FFC000"/>
                </a:solidFill>
                <a:latin typeface="Lucida Console"/>
              </a:rPr>
              <a:t>myAwesomeTiGLViewerScript.js</a:t>
            </a:r>
            <a:endParaRPr lang="en-US" dirty="0" smtClean="0">
              <a:solidFill>
                <a:srgbClr val="FFC000"/>
              </a:solidFill>
              <a:latin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173013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2"/>
          <p:cNvSpPr txBox="1">
            <a:spLocks/>
          </p:cNvSpPr>
          <p:nvPr/>
        </p:nvSpPr>
        <p:spPr bwMode="auto">
          <a:xfrm>
            <a:off x="486000" y="1324042"/>
            <a:ext cx="11221200" cy="43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Compute and draw point on wing:</a:t>
            </a:r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sz="1100" b="1" dirty="0"/>
          </a:p>
          <a:p>
            <a:r>
              <a:rPr lang="en-US" dirty="0" smtClean="0"/>
              <a:t>Draw the first wing: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dirty="0" smtClean="0"/>
              <a:t>Show top view and fit screen:</a:t>
            </a:r>
          </a:p>
          <a:p>
            <a:endParaRPr lang="en-US" sz="1000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Make a screenshot</a:t>
            </a:r>
          </a:p>
          <a:p>
            <a:endParaRPr lang="en-US" dirty="0" smtClean="0"/>
          </a:p>
          <a:p>
            <a:endParaRPr lang="en-US" sz="1200" dirty="0"/>
          </a:p>
          <a:p>
            <a:endParaRPr lang="en-US" dirty="0" smtClean="0"/>
          </a:p>
          <a:p>
            <a:pPr marL="1789200" lvl="4" indent="0" algn="r"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Hint: 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Type </a:t>
            </a:r>
            <a:r>
              <a:rPr lang="en-US" u="sng" dirty="0" smtClean="0">
                <a:solidFill>
                  <a:schemeClr val="bg1">
                    <a:lumMod val="65000"/>
                  </a:schemeClr>
                </a:solidFill>
                <a:latin typeface="Lucida Console"/>
                <a:cs typeface="+mn-cs"/>
              </a:rPr>
              <a:t>help(</a:t>
            </a:r>
            <a:r>
              <a:rPr lang="en-US" u="sng" dirty="0" err="1" smtClean="0">
                <a:solidFill>
                  <a:schemeClr val="bg1">
                    <a:lumMod val="65000"/>
                  </a:schemeClr>
                </a:solidFill>
                <a:latin typeface="Lucida Console"/>
                <a:cs typeface="+mn-cs"/>
              </a:rPr>
              <a:t>tigl</a:t>
            </a:r>
            <a:r>
              <a:rPr lang="en-US" u="sng" dirty="0" smtClean="0">
                <a:solidFill>
                  <a:schemeClr val="bg1">
                    <a:lumMod val="65000"/>
                  </a:schemeClr>
                </a:solidFill>
                <a:latin typeface="Lucida Console"/>
                <a:cs typeface="+mn-cs"/>
              </a:rPr>
              <a:t>)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to get a list of available </a:t>
            </a:r>
            <a:r>
              <a:rPr lang="en-US" i="1" dirty="0" err="1" smtClean="0">
                <a:solidFill>
                  <a:schemeClr val="bg1">
                    <a:lumMod val="65000"/>
                  </a:schemeClr>
                </a:solidFill>
              </a:rPr>
              <a:t>TiGL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 functions.</a:t>
            </a:r>
          </a:p>
          <a:p>
            <a:pPr marL="1789200" lvl="4" indent="0" algn="r"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Hint: 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Type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Lucida Console"/>
                <a:cs typeface="+mn-cs"/>
              </a:rPr>
              <a:t>help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/>
                <a:cs typeface="+mn-cs"/>
              </a:rPr>
              <a:t> 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to display </a:t>
            </a:r>
            <a:r>
              <a:rPr lang="en-US" b="1" i="1" dirty="0" smtClean="0">
                <a:solidFill>
                  <a:schemeClr val="bg1">
                    <a:lumMod val="65000"/>
                  </a:schemeClr>
                </a:solidFill>
              </a:rPr>
              <a:t>this information 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in the Console.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examples how to use the </a:t>
            </a:r>
            <a:r>
              <a:rPr lang="en-US" dirty="0" err="1" smtClean="0"/>
              <a:t>TiGL</a:t>
            </a:r>
            <a:r>
              <a:rPr lang="en-US" dirty="0" smtClean="0"/>
              <a:t> Viewer Scripting API: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 TiGL Viewer Scripting API + Hands On &gt; 09/11/2018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6</a:t>
            </a:fld>
            <a:endParaRPr lang="en-GB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81013" y="1629594"/>
            <a:ext cx="11220450" cy="492443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sz="1600" dirty="0">
                <a:solidFill>
                  <a:schemeClr val="bg1"/>
                </a:solidFill>
                <a:latin typeface="Lucida Console"/>
                <a:cs typeface="+mn-cs"/>
              </a:rPr>
              <a:t> &gt;&gt; p </a:t>
            </a:r>
            <a:r>
              <a:rPr lang="de-DE" sz="1600" dirty="0">
                <a:solidFill>
                  <a:schemeClr val="bg1"/>
                </a:solidFill>
                <a:latin typeface="Lucida Console"/>
                <a:cs typeface="+mn-cs"/>
              </a:rPr>
              <a:t>= </a:t>
            </a:r>
            <a:r>
              <a:rPr lang="de-DE" sz="1600" dirty="0" err="1">
                <a:solidFill>
                  <a:schemeClr val="bg1"/>
                </a:solidFill>
                <a:latin typeface="Lucida Console"/>
                <a:cs typeface="+mn-cs"/>
              </a:rPr>
              <a:t>tigl.wingGetUpperPoint</a:t>
            </a:r>
            <a:r>
              <a:rPr lang="de-DE" sz="1600" dirty="0">
                <a:solidFill>
                  <a:schemeClr val="bg1"/>
                </a:solidFill>
                <a:latin typeface="Lucida Console"/>
                <a:cs typeface="+mn-cs"/>
              </a:rPr>
              <a:t>(1, 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  <a:cs typeface="+mn-cs"/>
              </a:rPr>
              <a:t>3, </a:t>
            </a:r>
            <a:r>
              <a:rPr lang="de-DE" sz="1600" dirty="0">
                <a:solidFill>
                  <a:schemeClr val="bg1"/>
                </a:solidFill>
                <a:latin typeface="Lucida Console"/>
                <a:cs typeface="+mn-cs"/>
              </a:rPr>
              <a:t>0.5, 0.5);</a:t>
            </a:r>
            <a:br>
              <a:rPr lang="de-DE" sz="1600" dirty="0">
                <a:solidFill>
                  <a:schemeClr val="bg1"/>
                </a:solidFill>
                <a:latin typeface="Lucida Console"/>
                <a:cs typeface="+mn-cs"/>
              </a:rPr>
            </a:br>
            <a:r>
              <a:rPr lang="de-DE" sz="1600" dirty="0">
                <a:solidFill>
                  <a:schemeClr val="bg1"/>
                </a:solidFill>
                <a:latin typeface="Lucida Console"/>
                <a:cs typeface="+mn-cs"/>
              </a:rPr>
              <a:t> </a:t>
            </a:r>
            <a:r>
              <a:rPr lang="de-DE" sz="1600" dirty="0">
                <a:solidFill>
                  <a:schemeClr val="bg1"/>
                </a:solidFill>
                <a:latin typeface="Lucida Console"/>
                <a:cs typeface="+mn-cs"/>
              </a:rPr>
              <a:t>&gt;&gt; </a:t>
            </a:r>
            <a:r>
              <a:rPr lang="de-DE" sz="1600" dirty="0" err="1">
                <a:solidFill>
                  <a:schemeClr val="bg1"/>
                </a:solidFill>
                <a:latin typeface="Lucida Console"/>
                <a:cs typeface="+mn-cs"/>
              </a:rPr>
              <a:t>drawPoint</a:t>
            </a:r>
            <a:r>
              <a:rPr lang="de-DE" sz="1600" dirty="0">
                <a:solidFill>
                  <a:schemeClr val="bg1"/>
                </a:solidFill>
                <a:latin typeface="Lucida Console"/>
                <a:cs typeface="+mn-cs"/>
              </a:rPr>
              <a:t>(p</a:t>
            </a:r>
            <a:r>
              <a:rPr lang="de-DE" sz="1600" dirty="0">
                <a:solidFill>
                  <a:schemeClr val="bg1"/>
                </a:solidFill>
                <a:latin typeface="Lucida Console"/>
                <a:cs typeface="+mn-cs"/>
              </a:rPr>
              <a:t>);</a:t>
            </a:r>
            <a:endParaRPr lang="en-US" sz="1600" dirty="0">
              <a:solidFill>
                <a:schemeClr val="bg1"/>
              </a:solidFill>
              <a:latin typeface="Lucida Console"/>
              <a:cs typeface="+mn-cs"/>
            </a:endParaRPr>
          </a:p>
        </p:txBody>
      </p:sp>
      <p:sp>
        <p:nvSpPr>
          <p:cNvPr id="10" name="Textplatzhalter 5"/>
          <p:cNvSpPr txBox="1">
            <a:spLocks/>
          </p:cNvSpPr>
          <p:nvPr/>
        </p:nvSpPr>
        <p:spPr bwMode="auto">
          <a:xfrm>
            <a:off x="480963" y="2731780"/>
            <a:ext cx="11220450" cy="49244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dirty="0" smtClean="0">
                <a:solidFill>
                  <a:schemeClr val="bg1"/>
                </a:solidFill>
                <a:latin typeface="Lucida Console"/>
                <a:cs typeface="+mn-cs"/>
              </a:rPr>
              <a:t> &gt;&gt;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  <a:cs typeface="+mn-cs"/>
              </a:rPr>
              <a:t>uid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  <a:cs typeface="+mn-cs"/>
              </a:rPr>
              <a:t> </a:t>
            </a:r>
            <a:r>
              <a:rPr lang="de-DE" sz="1600" dirty="0">
                <a:solidFill>
                  <a:schemeClr val="bg1"/>
                </a:solidFill>
                <a:latin typeface="Lucida Console"/>
                <a:cs typeface="+mn-cs"/>
              </a:rPr>
              <a:t>= </a:t>
            </a:r>
            <a:r>
              <a:rPr lang="de-DE" sz="1600" dirty="0" err="1">
                <a:solidFill>
                  <a:schemeClr val="bg1"/>
                </a:solidFill>
                <a:latin typeface="Lucida Console"/>
                <a:cs typeface="+mn-cs"/>
              </a:rPr>
              <a:t>tigl.wingGetUID</a:t>
            </a:r>
            <a:r>
              <a:rPr lang="de-DE" sz="1600" dirty="0">
                <a:solidFill>
                  <a:schemeClr val="bg1"/>
                </a:solidFill>
                <a:latin typeface="Lucida Console"/>
                <a:cs typeface="+mn-cs"/>
              </a:rPr>
              <a:t>(1);</a:t>
            </a:r>
            <a:br>
              <a:rPr lang="de-DE" sz="1600" dirty="0">
                <a:solidFill>
                  <a:schemeClr val="bg1"/>
                </a:solidFill>
                <a:latin typeface="Lucida Console"/>
                <a:cs typeface="+mn-cs"/>
              </a:rPr>
            </a:br>
            <a:r>
              <a:rPr lang="de-DE" sz="1600" dirty="0">
                <a:solidFill>
                  <a:schemeClr val="bg1"/>
                </a:solidFill>
                <a:latin typeface="Lucida Console"/>
                <a:cs typeface="+mn-cs"/>
              </a:rPr>
              <a:t> 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  <a:cs typeface="+mn-cs"/>
              </a:rPr>
              <a:t>&gt;&gt;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  <a:cs typeface="+mn-cs"/>
              </a:rPr>
              <a:t>drawShape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  <a:cs typeface="+mn-cs"/>
              </a:rPr>
              <a:t>(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  <a:cs typeface="+mn-cs"/>
              </a:rPr>
              <a:t>tigl.getShape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  <a:cs typeface="+mn-cs"/>
              </a:rPr>
              <a:t>(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  <a:cs typeface="+mn-cs"/>
              </a:rPr>
              <a:t>uid</a:t>
            </a:r>
            <a:r>
              <a:rPr lang="de-DE" sz="1600" dirty="0">
                <a:solidFill>
                  <a:schemeClr val="bg1"/>
                </a:solidFill>
                <a:latin typeface="Lucida Console"/>
                <a:cs typeface="+mn-cs"/>
              </a:rPr>
              <a:t>));</a:t>
            </a:r>
            <a:endParaRPr lang="en-US" sz="1600" dirty="0">
              <a:solidFill>
                <a:schemeClr val="bg1"/>
              </a:solidFill>
              <a:latin typeface="Lucida Console"/>
              <a:cs typeface="+mn-cs"/>
            </a:endParaRPr>
          </a:p>
        </p:txBody>
      </p:sp>
      <p:sp>
        <p:nvSpPr>
          <p:cNvPr id="11" name="Textplatzhalter 5"/>
          <p:cNvSpPr txBox="1">
            <a:spLocks/>
          </p:cNvSpPr>
          <p:nvPr/>
        </p:nvSpPr>
        <p:spPr bwMode="auto">
          <a:xfrm>
            <a:off x="480963" y="3861842"/>
            <a:ext cx="11220450" cy="49244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dirty="0" smtClean="0">
                <a:solidFill>
                  <a:schemeClr val="bg1"/>
                </a:solidFill>
                <a:latin typeface="Lucida Console"/>
                <a:cs typeface="+mn-cs"/>
              </a:rPr>
              <a:t> &gt;&gt;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  <a:cs typeface="+mn-cs"/>
              </a:rPr>
              <a:t>app.viewer.viewTop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  <a:cs typeface="+mn-cs"/>
              </a:rPr>
              <a:t>();</a:t>
            </a:r>
            <a:r>
              <a:rPr lang="de-DE" sz="1600" dirty="0">
                <a:solidFill>
                  <a:schemeClr val="bg1"/>
                </a:solidFill>
                <a:latin typeface="Lucida Console"/>
                <a:cs typeface="+mn-cs"/>
              </a:rPr>
              <a:t/>
            </a:r>
            <a:br>
              <a:rPr lang="de-DE" sz="1600" dirty="0">
                <a:solidFill>
                  <a:schemeClr val="bg1"/>
                </a:solidFill>
                <a:latin typeface="Lucida Console"/>
                <a:cs typeface="+mn-cs"/>
              </a:rPr>
            </a:br>
            <a:r>
              <a:rPr lang="de-DE" sz="1600" dirty="0">
                <a:solidFill>
                  <a:schemeClr val="bg1"/>
                </a:solidFill>
                <a:latin typeface="Lucida Console"/>
                <a:cs typeface="+mn-cs"/>
              </a:rPr>
              <a:t> 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  <a:cs typeface="+mn-cs"/>
              </a:rPr>
              <a:t>&gt;&gt; </a:t>
            </a:r>
            <a:r>
              <a:rPr lang="de-DE" sz="1600" dirty="0" err="1" smtClean="0">
                <a:solidFill>
                  <a:schemeClr val="bg1"/>
                </a:solidFill>
                <a:latin typeface="Lucida Console"/>
                <a:cs typeface="+mn-cs"/>
              </a:rPr>
              <a:t>app.viewer.fitAll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  <a:cs typeface="+mn-cs"/>
              </a:rPr>
              <a:t>();</a:t>
            </a:r>
            <a:endParaRPr lang="en-US" sz="1600" dirty="0">
              <a:solidFill>
                <a:schemeClr val="bg1"/>
              </a:solidFill>
              <a:latin typeface="Lucida Console"/>
              <a:cs typeface="+mn-cs"/>
            </a:endParaRPr>
          </a:p>
        </p:txBody>
      </p:sp>
      <p:sp>
        <p:nvSpPr>
          <p:cNvPr id="12" name="Textplatzhalter 5"/>
          <p:cNvSpPr txBox="1">
            <a:spLocks/>
          </p:cNvSpPr>
          <p:nvPr/>
        </p:nvSpPr>
        <p:spPr bwMode="auto">
          <a:xfrm>
            <a:off x="480963" y="5036036"/>
            <a:ext cx="11220450" cy="49244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dirty="0">
                <a:solidFill>
                  <a:schemeClr val="bg1"/>
                </a:solidFill>
                <a:latin typeface="Lucida Console"/>
                <a:cs typeface="+mn-cs"/>
              </a:rPr>
              <a:t> 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  <a:cs typeface="+mn-cs"/>
              </a:rPr>
              <a:t>&gt;&gt;</a:t>
            </a:r>
            <a:r>
              <a:rPr lang="de-DE" sz="1600" dirty="0">
                <a:solidFill>
                  <a:schemeClr val="bg1"/>
                </a:solidFill>
                <a:latin typeface="Lucida Console"/>
                <a:cs typeface="+mn-cs"/>
              </a:rPr>
              <a:t> </a:t>
            </a:r>
            <a:r>
              <a:rPr lang="de-DE" sz="1600" dirty="0" err="1">
                <a:solidFill>
                  <a:schemeClr val="bg1"/>
                </a:solidFill>
                <a:latin typeface="Lucida Console"/>
                <a:cs typeface="+mn-cs"/>
              </a:rPr>
              <a:t>app.viewer.makeScreenshot</a:t>
            </a:r>
            <a:r>
              <a:rPr lang="de-DE" sz="1600" dirty="0">
                <a:solidFill>
                  <a:schemeClr val="bg1"/>
                </a:solidFill>
                <a:latin typeface="Lucida Console"/>
                <a:cs typeface="+mn-cs"/>
              </a:rPr>
              <a:t>('image.png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  <a:cs typeface="+mn-cs"/>
              </a:rPr>
              <a:t>'); </a:t>
            </a:r>
            <a:r>
              <a:rPr lang="de-DE" sz="1600" dirty="0" smtClean="0">
                <a:solidFill>
                  <a:schemeClr val="bg2">
                    <a:lumMod val="75000"/>
                  </a:schemeClr>
                </a:solidFill>
                <a:latin typeface="Lucida Console"/>
                <a:cs typeface="+mn-cs"/>
              </a:rPr>
              <a:t>//</a:t>
            </a:r>
            <a:r>
              <a:rPr lang="de-DE" sz="1600" dirty="0">
                <a:solidFill>
                  <a:schemeClr val="bg2">
                    <a:lumMod val="75000"/>
                  </a:schemeClr>
                </a:solidFill>
                <a:latin typeface="Lucida Console"/>
                <a:cs typeface="+mn-cs"/>
              </a:rPr>
              <a:t>PNG </a:t>
            </a:r>
            <a:r>
              <a:rPr lang="de-DE" sz="1600" dirty="0" err="1">
                <a:solidFill>
                  <a:schemeClr val="bg2">
                    <a:lumMod val="75000"/>
                  </a:schemeClr>
                </a:solidFill>
                <a:latin typeface="Lucida Console"/>
                <a:cs typeface="+mn-cs"/>
              </a:rPr>
              <a:t>image</a:t>
            </a:r>
            <a:r>
              <a:rPr lang="de-DE" sz="1600" dirty="0">
                <a:solidFill>
                  <a:schemeClr val="bg2">
                    <a:lumMod val="75000"/>
                  </a:schemeClr>
                </a:solidFill>
                <a:latin typeface="Lucida Console"/>
                <a:cs typeface="+mn-cs"/>
              </a:rPr>
              <a:t>, </a:t>
            </a:r>
            <a:r>
              <a:rPr lang="de-DE" sz="1600" dirty="0" err="1">
                <a:solidFill>
                  <a:schemeClr val="bg2">
                    <a:lumMod val="75000"/>
                  </a:schemeClr>
                </a:solidFill>
                <a:latin typeface="Lucida Console"/>
                <a:cs typeface="+mn-cs"/>
              </a:rPr>
              <a:t>white</a:t>
            </a:r>
            <a:r>
              <a:rPr lang="de-DE" sz="1600" dirty="0">
                <a:solidFill>
                  <a:schemeClr val="bg2">
                    <a:lumMod val="75000"/>
                  </a:schemeClr>
                </a:solidFill>
                <a:latin typeface="Lucida Console"/>
                <a:cs typeface="+mn-cs"/>
              </a:rPr>
              <a:t> </a:t>
            </a:r>
            <a:r>
              <a:rPr lang="de-DE" sz="1600" dirty="0" err="1">
                <a:solidFill>
                  <a:schemeClr val="bg2">
                    <a:lumMod val="75000"/>
                  </a:schemeClr>
                </a:solidFill>
                <a:latin typeface="Lucida Console"/>
                <a:cs typeface="+mn-cs"/>
              </a:rPr>
              <a:t>background</a:t>
            </a:r>
            <a:r>
              <a:rPr lang="de-DE" sz="1600" dirty="0">
                <a:solidFill>
                  <a:schemeClr val="bg2">
                    <a:lumMod val="75000"/>
                  </a:schemeClr>
                </a:solidFill>
                <a:latin typeface="Lucida Console"/>
                <a:cs typeface="+mn-cs"/>
              </a:rPr>
              <a:t/>
            </a:r>
            <a:br>
              <a:rPr lang="de-DE" sz="1600" dirty="0">
                <a:solidFill>
                  <a:schemeClr val="bg2">
                    <a:lumMod val="75000"/>
                  </a:schemeClr>
                </a:solidFill>
                <a:latin typeface="Lucida Console"/>
                <a:cs typeface="+mn-cs"/>
              </a:rPr>
            </a:br>
            <a:r>
              <a:rPr lang="de-DE" sz="1600" dirty="0">
                <a:solidFill>
                  <a:schemeClr val="bg1"/>
                </a:solidFill>
                <a:latin typeface="Lucida Console"/>
                <a:cs typeface="+mn-cs"/>
              </a:rPr>
              <a:t> 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  <a:cs typeface="+mn-cs"/>
              </a:rPr>
              <a:t>&gt;&gt;</a:t>
            </a:r>
            <a:r>
              <a:rPr lang="de-DE" sz="1600" dirty="0">
                <a:solidFill>
                  <a:schemeClr val="bg1"/>
                </a:solidFill>
                <a:latin typeface="Lucida Console"/>
                <a:cs typeface="+mn-cs"/>
              </a:rPr>
              <a:t> </a:t>
            </a:r>
            <a:r>
              <a:rPr lang="de-DE" sz="1600" dirty="0" err="1">
                <a:solidFill>
                  <a:schemeClr val="bg1"/>
                </a:solidFill>
                <a:latin typeface="Lucida Console"/>
                <a:cs typeface="+mn-cs"/>
              </a:rPr>
              <a:t>app.viewer.makeScreenshot</a:t>
            </a:r>
            <a:r>
              <a:rPr lang="de-DE" sz="1600" dirty="0">
                <a:solidFill>
                  <a:schemeClr val="bg1"/>
                </a:solidFill>
                <a:latin typeface="Lucida Console"/>
                <a:cs typeface="+mn-cs"/>
              </a:rPr>
              <a:t>('image.jpg', </a:t>
            </a:r>
            <a:r>
              <a:rPr lang="de-DE" sz="1600" dirty="0" err="1">
                <a:solidFill>
                  <a:schemeClr val="bg1"/>
                </a:solidFill>
                <a:latin typeface="Lucida Console"/>
                <a:cs typeface="+mn-cs"/>
              </a:rPr>
              <a:t>false</a:t>
            </a:r>
            <a:r>
              <a:rPr lang="de-DE" sz="1600" dirty="0" smtClean="0">
                <a:solidFill>
                  <a:schemeClr val="bg1"/>
                </a:solidFill>
                <a:latin typeface="Lucida Console"/>
                <a:cs typeface="+mn-cs"/>
              </a:rPr>
              <a:t>); </a:t>
            </a:r>
            <a:r>
              <a:rPr lang="de-DE" sz="1600" dirty="0">
                <a:solidFill>
                  <a:schemeClr val="bg2">
                    <a:lumMod val="75000"/>
                  </a:schemeClr>
                </a:solidFill>
                <a:latin typeface="Lucida Console"/>
                <a:cs typeface="+mn-cs"/>
              </a:rPr>
              <a:t>//</a:t>
            </a:r>
            <a:r>
              <a:rPr lang="de-DE" sz="1600" dirty="0">
                <a:solidFill>
                  <a:schemeClr val="bg2">
                    <a:lumMod val="75000"/>
                  </a:schemeClr>
                </a:solidFill>
                <a:latin typeface="Lucida Console"/>
                <a:cs typeface="+mn-cs"/>
              </a:rPr>
              <a:t>JPEG </a:t>
            </a:r>
            <a:r>
              <a:rPr lang="de-DE" sz="1600" dirty="0" err="1">
                <a:solidFill>
                  <a:schemeClr val="bg2">
                    <a:lumMod val="75000"/>
                  </a:schemeClr>
                </a:solidFill>
                <a:latin typeface="Lucida Console"/>
                <a:cs typeface="+mn-cs"/>
              </a:rPr>
              <a:t>image</a:t>
            </a:r>
            <a:r>
              <a:rPr lang="de-DE" sz="1600" dirty="0">
                <a:solidFill>
                  <a:schemeClr val="bg2">
                    <a:lumMod val="75000"/>
                  </a:schemeClr>
                </a:solidFill>
                <a:latin typeface="Lucida Console"/>
                <a:cs typeface="+mn-cs"/>
              </a:rPr>
              <a:t>, </a:t>
            </a:r>
            <a:r>
              <a:rPr lang="de-DE" sz="1600" dirty="0" err="1">
                <a:solidFill>
                  <a:schemeClr val="bg2">
                    <a:lumMod val="75000"/>
                  </a:schemeClr>
                </a:solidFill>
                <a:latin typeface="Lucida Console"/>
                <a:cs typeface="+mn-cs"/>
              </a:rPr>
              <a:t>current</a:t>
            </a:r>
            <a:r>
              <a:rPr lang="de-DE" sz="1600" dirty="0">
                <a:solidFill>
                  <a:schemeClr val="bg2">
                    <a:lumMod val="75000"/>
                  </a:schemeClr>
                </a:solidFill>
                <a:latin typeface="Lucida Console"/>
                <a:cs typeface="+mn-cs"/>
              </a:rPr>
              <a:t> </a:t>
            </a:r>
            <a:r>
              <a:rPr lang="de-DE" sz="1600" dirty="0" err="1">
                <a:solidFill>
                  <a:schemeClr val="bg2">
                    <a:lumMod val="75000"/>
                  </a:schemeClr>
                </a:solidFill>
                <a:latin typeface="Lucida Console"/>
                <a:cs typeface="+mn-cs"/>
              </a:rPr>
              <a:t>background</a:t>
            </a:r>
            <a:endParaRPr lang="en-US" sz="1600" dirty="0">
              <a:solidFill>
                <a:schemeClr val="bg2">
                  <a:lumMod val="75000"/>
                </a:schemeClr>
              </a:solidFill>
              <a:latin typeface="Lucida Console"/>
              <a:cs typeface="+mn-cs"/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2" r="34578"/>
          <a:stretch/>
        </p:blipFill>
        <p:spPr>
          <a:xfrm>
            <a:off x="6889675" y="1345796"/>
            <a:ext cx="2279344" cy="10516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14" r="48252"/>
          <a:stretch/>
        </p:blipFill>
        <p:spPr>
          <a:xfrm>
            <a:off x="10171049" y="2397458"/>
            <a:ext cx="1188011" cy="1178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Grafik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40" r="36597"/>
          <a:stretch/>
        </p:blipFill>
        <p:spPr>
          <a:xfrm>
            <a:off x="7249715" y="3454993"/>
            <a:ext cx="1584176" cy="1306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395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2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2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10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tigl</a:t>
            </a:r>
            <a:r>
              <a:rPr lang="en-US" dirty="0" smtClean="0"/>
              <a:t>, app, viewer and scene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341562"/>
            <a:ext cx="11221200" cy="4338000"/>
          </a:xfrm>
        </p:spPr>
        <p:txBody>
          <a:bodyPr/>
          <a:lstStyle/>
          <a:p>
            <a:r>
              <a:rPr lang="en-US" dirty="0" smtClean="0"/>
              <a:t>The API consists of </a:t>
            </a:r>
            <a:r>
              <a:rPr lang="en-US" b="1" dirty="0" smtClean="0"/>
              <a:t>four </a:t>
            </a:r>
            <a:r>
              <a:rPr lang="en-US" b="1" dirty="0" err="1" smtClean="0"/>
              <a:t>javascript</a:t>
            </a:r>
            <a:r>
              <a:rPr lang="en-US" b="1" dirty="0" smtClean="0"/>
              <a:t> objects </a:t>
            </a:r>
            <a:r>
              <a:rPr lang="en-US" dirty="0" smtClean="0"/>
              <a:t>and a few </a:t>
            </a:r>
            <a:r>
              <a:rPr lang="en-US" b="1" dirty="0" smtClean="0"/>
              <a:t>global definitions </a:t>
            </a:r>
            <a:r>
              <a:rPr lang="en-US" i="1" dirty="0" smtClean="0"/>
              <a:t>(e.g. a Point3d class)</a:t>
            </a:r>
          </a:p>
          <a:p>
            <a:endParaRPr lang="en-US" b="1" dirty="0" smtClean="0"/>
          </a:p>
          <a:p>
            <a:pPr marL="0" indent="0">
              <a:buNone/>
            </a:pPr>
            <a:r>
              <a:rPr lang="en-US" sz="2800" b="1" dirty="0" err="1">
                <a:latin typeface="Lucida Console"/>
              </a:rPr>
              <a:t>tigl</a:t>
            </a:r>
            <a:endParaRPr lang="en-US" b="1" dirty="0"/>
          </a:p>
          <a:p>
            <a:pPr lvl="1"/>
            <a:r>
              <a:rPr lang="en-US" sz="1600" dirty="0"/>
              <a:t>A selection of the basic </a:t>
            </a:r>
            <a:r>
              <a:rPr lang="en-US" sz="1600" dirty="0" err="1"/>
              <a:t>TiGL</a:t>
            </a:r>
            <a:r>
              <a:rPr lang="en-US" sz="1600" dirty="0"/>
              <a:t> API </a:t>
            </a:r>
            <a:r>
              <a:rPr lang="en-US" sz="1600" dirty="0" smtClean="0"/>
              <a:t>functions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sz="2800" b="1" dirty="0">
                <a:latin typeface="Lucida Console"/>
              </a:rPr>
              <a:t>app</a:t>
            </a:r>
            <a:endParaRPr lang="en-US" b="1" dirty="0"/>
          </a:p>
          <a:p>
            <a:pPr lvl="1"/>
            <a:r>
              <a:rPr lang="en-US" sz="1600" dirty="0" smtClean="0"/>
              <a:t>Open </a:t>
            </a:r>
            <a:r>
              <a:rPr lang="en-US" sz="1600" dirty="0"/>
              <a:t>CPACS files or </a:t>
            </a:r>
            <a:r>
              <a:rPr lang="en-US" sz="1600" dirty="0" err="1"/>
              <a:t>TiGLViewer</a:t>
            </a:r>
            <a:r>
              <a:rPr lang="en-US" sz="1600" dirty="0"/>
              <a:t> Scripts, </a:t>
            </a:r>
            <a:r>
              <a:rPr lang="en-US" sz="1600" dirty="0" smtClean="0"/>
              <a:t>close </a:t>
            </a:r>
            <a:r>
              <a:rPr lang="en-US" sz="1600" dirty="0"/>
              <a:t>the application, </a:t>
            </a:r>
            <a:r>
              <a:rPr lang="en-US" sz="1600" dirty="0" smtClean="0"/>
              <a:t>get </a:t>
            </a:r>
            <a:r>
              <a:rPr lang="en-US" sz="1600" dirty="0"/>
              <a:t>the </a:t>
            </a:r>
            <a:r>
              <a:rPr lang="en-US" sz="1600" dirty="0">
                <a:latin typeface="Lucida Console"/>
              </a:rPr>
              <a:t>viewer</a:t>
            </a:r>
            <a:r>
              <a:rPr lang="en-US" sz="1600" dirty="0"/>
              <a:t> and </a:t>
            </a:r>
            <a:r>
              <a:rPr lang="en-US" sz="1600" dirty="0">
                <a:latin typeface="Lucida Console"/>
              </a:rPr>
              <a:t>scene</a:t>
            </a:r>
            <a:r>
              <a:rPr lang="en-US" sz="1600" dirty="0"/>
              <a:t> objects</a:t>
            </a:r>
          </a:p>
          <a:p>
            <a:pPr lvl="1"/>
            <a:r>
              <a:rPr lang="en-US" sz="1600" dirty="0" smtClean="0"/>
              <a:t>Derived from </a:t>
            </a:r>
            <a:r>
              <a:rPr lang="en-US" sz="1600" dirty="0" err="1"/>
              <a:t>Qt’s</a:t>
            </a:r>
            <a:r>
              <a:rPr lang="en-US" sz="1600" dirty="0"/>
              <a:t> </a:t>
            </a:r>
            <a:r>
              <a:rPr lang="en-US" sz="1600" dirty="0" err="1">
                <a:latin typeface="Lucida Console"/>
              </a:rPr>
              <a:t>QMainWindow</a:t>
            </a:r>
            <a:r>
              <a:rPr lang="en-US" sz="1600" dirty="0"/>
              <a:t> </a:t>
            </a:r>
            <a:r>
              <a:rPr lang="en-US" sz="1600" dirty="0" smtClean="0"/>
              <a:t>class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sz="2800" b="1" dirty="0" err="1">
                <a:latin typeface="Lucida Console"/>
              </a:rPr>
              <a:t>app.viewer</a:t>
            </a:r>
            <a:endParaRPr lang="en-US" b="1" dirty="0"/>
          </a:p>
          <a:p>
            <a:pPr lvl="1"/>
            <a:r>
              <a:rPr lang="en-US" sz="1600" dirty="0" smtClean="0"/>
              <a:t>Change </a:t>
            </a:r>
            <a:r>
              <a:rPr lang="en-US" sz="1600" dirty="0"/>
              <a:t>the camera position, </a:t>
            </a:r>
            <a:r>
              <a:rPr lang="en-US" sz="1600" dirty="0" smtClean="0"/>
              <a:t>zoom, pan, make </a:t>
            </a:r>
            <a:r>
              <a:rPr lang="en-US" sz="1600" dirty="0"/>
              <a:t>screenshots…</a:t>
            </a:r>
          </a:p>
          <a:p>
            <a:pPr lvl="1"/>
            <a:r>
              <a:rPr lang="en-US" sz="1600" dirty="0"/>
              <a:t>Derived from </a:t>
            </a:r>
            <a:r>
              <a:rPr lang="en-US" sz="1600" dirty="0" err="1"/>
              <a:t>Qt’s</a:t>
            </a:r>
            <a:r>
              <a:rPr lang="en-US" sz="1600" dirty="0"/>
              <a:t> </a:t>
            </a:r>
            <a:r>
              <a:rPr lang="en-US" sz="1600" dirty="0" err="1">
                <a:latin typeface="Lucida Console"/>
              </a:rPr>
              <a:t>QWidget</a:t>
            </a:r>
            <a:r>
              <a:rPr lang="en-US" sz="1600" dirty="0"/>
              <a:t> </a:t>
            </a:r>
            <a:r>
              <a:rPr lang="en-US" sz="1600" dirty="0" smtClean="0"/>
              <a:t>class</a:t>
            </a:r>
          </a:p>
          <a:p>
            <a:pPr lvl="1"/>
            <a:endParaRPr lang="en-US" sz="1600" dirty="0"/>
          </a:p>
          <a:p>
            <a:pPr marL="0" indent="0">
              <a:buNone/>
            </a:pPr>
            <a:r>
              <a:rPr lang="en-US" sz="2800" b="1" dirty="0" err="1" smtClean="0">
                <a:latin typeface="Lucida Console"/>
              </a:rPr>
              <a:t>app.scene</a:t>
            </a:r>
            <a:endParaRPr lang="en-US" b="1" dirty="0"/>
          </a:p>
          <a:p>
            <a:pPr lvl="1"/>
            <a:r>
              <a:rPr lang="en-US" sz="1600" dirty="0" smtClean="0"/>
              <a:t>Display objects, turn grid on and off, change the objects appearance, draw points and vectors, …</a:t>
            </a:r>
            <a:endParaRPr lang="en-US" dirty="0" smtClean="0"/>
          </a:p>
          <a:p>
            <a:endParaRPr lang="en-US" b="1" dirty="0"/>
          </a:p>
          <a:p>
            <a:pPr marL="0" indent="0">
              <a:buNone/>
            </a:pPr>
            <a:endParaRPr lang="de-DE" b="1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 TiGL Viewer Scripting API + Hands On &gt; 09/11/2018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7</a:t>
            </a:fld>
            <a:endParaRPr lang="en-GB" noProof="0" dirty="0"/>
          </a:p>
        </p:txBody>
      </p:sp>
      <p:sp>
        <p:nvSpPr>
          <p:cNvPr id="8" name="Abgerundetes Rechteck 7"/>
          <p:cNvSpPr/>
          <p:nvPr/>
        </p:nvSpPr>
        <p:spPr>
          <a:xfrm>
            <a:off x="336947" y="1989634"/>
            <a:ext cx="11521280" cy="792088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Abgerundetes Rechteck 8"/>
          <p:cNvSpPr/>
          <p:nvPr/>
        </p:nvSpPr>
        <p:spPr>
          <a:xfrm>
            <a:off x="336947" y="2997746"/>
            <a:ext cx="11521280" cy="936104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Abgerundetes Rechteck 9"/>
          <p:cNvSpPr/>
          <p:nvPr/>
        </p:nvSpPr>
        <p:spPr>
          <a:xfrm>
            <a:off x="336947" y="4221882"/>
            <a:ext cx="11521280" cy="936104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336947" y="5446018"/>
            <a:ext cx="11521280" cy="792088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45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TiGL</a:t>
            </a:r>
            <a:r>
              <a:rPr lang="de-DE" dirty="0"/>
              <a:t> Interface </a:t>
            </a:r>
            <a:r>
              <a:rPr lang="de-DE" u="sng" dirty="0" err="1">
                <a:latin typeface="Lucida Console"/>
              </a:rPr>
              <a:t>tigl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provides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: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86000" y="1269554"/>
            <a:ext cx="6259659" cy="4338000"/>
          </a:xfrm>
        </p:spPr>
        <p:txBody>
          <a:bodyPr/>
          <a:lstStyle/>
          <a:p>
            <a:pPr marL="0" indent="0">
              <a:buNone/>
            </a:pPr>
            <a:r>
              <a:rPr lang="de-DE" sz="1600" dirty="0"/>
              <a:t> </a:t>
            </a:r>
            <a:r>
              <a:rPr lang="de-DE" sz="1200" dirty="0"/>
              <a:t>   </a:t>
            </a:r>
            <a:r>
              <a:rPr lang="de-DE" sz="1200" dirty="0" err="1"/>
              <a:t>getWingCount</a:t>
            </a:r>
            <a:r>
              <a:rPr lang="de-DE" sz="1200" dirty="0"/>
              <a:t>()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getVersion</a:t>
            </a:r>
            <a:r>
              <a:rPr lang="de-DE" sz="1200" dirty="0"/>
              <a:t>()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componentGetHashCode</a:t>
            </a:r>
            <a:r>
              <a:rPr lang="de-DE" sz="1200" dirty="0"/>
              <a:t>(</a:t>
            </a:r>
            <a:r>
              <a:rPr lang="de-DE" sz="1200" dirty="0" err="1"/>
              <a:t>componentUID</a:t>
            </a:r>
            <a:r>
              <a:rPr lang="de-DE" sz="1200" dirty="0"/>
              <a:t>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exportComponent</a:t>
            </a:r>
            <a:r>
              <a:rPr lang="de-DE" sz="1200" dirty="0"/>
              <a:t>(</a:t>
            </a:r>
            <a:r>
              <a:rPr lang="de-DE" sz="1200" dirty="0" err="1"/>
              <a:t>uid</a:t>
            </a:r>
            <a:r>
              <a:rPr lang="de-DE" sz="1200" dirty="0"/>
              <a:t>, </a:t>
            </a:r>
            <a:r>
              <a:rPr lang="de-DE" sz="1200" dirty="0" err="1"/>
              <a:t>filename</a:t>
            </a:r>
            <a:r>
              <a:rPr lang="de-DE" sz="1200" dirty="0"/>
              <a:t>, </a:t>
            </a:r>
            <a:r>
              <a:rPr lang="de-DE" sz="1200" dirty="0" err="1"/>
              <a:t>deflection</a:t>
            </a:r>
            <a:r>
              <a:rPr lang="de-DE" sz="1200" dirty="0"/>
              <a:t>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exportConfiguration</a:t>
            </a:r>
            <a:r>
              <a:rPr lang="de-DE" sz="1200" dirty="0"/>
              <a:t>(</a:t>
            </a:r>
            <a:r>
              <a:rPr lang="de-DE" sz="1200" dirty="0" err="1"/>
              <a:t>filename</a:t>
            </a:r>
            <a:r>
              <a:rPr lang="de-DE" sz="1200" dirty="0"/>
              <a:t>, </a:t>
            </a:r>
            <a:r>
              <a:rPr lang="de-DE" sz="1200" dirty="0" err="1"/>
              <a:t>fuseAllShapes</a:t>
            </a:r>
            <a:r>
              <a:rPr lang="de-DE" sz="1200" dirty="0"/>
              <a:t>, </a:t>
            </a:r>
            <a:r>
              <a:rPr lang="de-DE" sz="1200" dirty="0" err="1"/>
              <a:t>deflection</a:t>
            </a:r>
            <a:r>
              <a:rPr lang="de-DE" sz="1200" dirty="0"/>
              <a:t>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exportFusedWingFuselageIGES</a:t>
            </a:r>
            <a:r>
              <a:rPr lang="de-DE" sz="1200" dirty="0"/>
              <a:t>(</a:t>
            </a:r>
            <a:r>
              <a:rPr lang="de-DE" sz="1200" dirty="0" err="1"/>
              <a:t>filename</a:t>
            </a:r>
            <a:r>
              <a:rPr lang="de-DE" sz="1200" dirty="0"/>
              <a:t>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exportIGES</a:t>
            </a:r>
            <a:r>
              <a:rPr lang="de-DE" sz="1200" dirty="0"/>
              <a:t>(</a:t>
            </a:r>
            <a:r>
              <a:rPr lang="de-DE" sz="1200" dirty="0" err="1"/>
              <a:t>filename</a:t>
            </a:r>
            <a:r>
              <a:rPr lang="de-DE" sz="1200" dirty="0"/>
              <a:t>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exportSTEP</a:t>
            </a:r>
            <a:r>
              <a:rPr lang="de-DE" sz="1200" dirty="0"/>
              <a:t>(</a:t>
            </a:r>
            <a:r>
              <a:rPr lang="de-DE" sz="1200" dirty="0" err="1"/>
              <a:t>filename</a:t>
            </a:r>
            <a:r>
              <a:rPr lang="de-DE" sz="1200" dirty="0"/>
              <a:t>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exportFusedSTEP</a:t>
            </a:r>
            <a:r>
              <a:rPr lang="de-DE" sz="1200" dirty="0"/>
              <a:t>(</a:t>
            </a:r>
            <a:r>
              <a:rPr lang="de-DE" sz="1200" dirty="0" err="1"/>
              <a:t>filename</a:t>
            </a:r>
            <a:r>
              <a:rPr lang="de-DE" sz="1200" dirty="0"/>
              <a:t>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exportMeshedFuselageSTL</a:t>
            </a:r>
            <a:r>
              <a:rPr lang="de-DE" sz="1200" dirty="0"/>
              <a:t>(</a:t>
            </a:r>
            <a:r>
              <a:rPr lang="de-DE" sz="1200" dirty="0" err="1"/>
              <a:t>fuselageIndex</a:t>
            </a:r>
            <a:r>
              <a:rPr lang="de-DE" sz="1200" dirty="0"/>
              <a:t>, </a:t>
            </a:r>
            <a:r>
              <a:rPr lang="de-DE" sz="1200" dirty="0" err="1"/>
              <a:t>filename</a:t>
            </a:r>
            <a:r>
              <a:rPr lang="de-DE" sz="1200" dirty="0"/>
              <a:t>, </a:t>
            </a:r>
            <a:r>
              <a:rPr lang="de-DE" sz="1200" dirty="0" err="1"/>
              <a:t>deflection</a:t>
            </a:r>
            <a:r>
              <a:rPr lang="de-DE" sz="1200" dirty="0"/>
              <a:t>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exportMeshedFuselageVTKByIndex</a:t>
            </a:r>
            <a:r>
              <a:rPr lang="de-DE" sz="1200" dirty="0"/>
              <a:t>(</a:t>
            </a:r>
            <a:r>
              <a:rPr lang="de-DE" sz="1200" dirty="0" err="1"/>
              <a:t>fuselageIndex</a:t>
            </a:r>
            <a:r>
              <a:rPr lang="de-DE" sz="1200" dirty="0"/>
              <a:t>, </a:t>
            </a:r>
            <a:r>
              <a:rPr lang="de-DE" sz="1200" dirty="0" err="1"/>
              <a:t>filename</a:t>
            </a:r>
            <a:r>
              <a:rPr lang="de-DE" sz="1200" dirty="0"/>
              <a:t>, </a:t>
            </a:r>
            <a:r>
              <a:rPr lang="de-DE" sz="1200" dirty="0" err="1"/>
              <a:t>deflection</a:t>
            </a:r>
            <a:r>
              <a:rPr lang="de-DE" sz="1200" dirty="0"/>
              <a:t>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exportMeshedFuselageVTKByUID</a:t>
            </a:r>
            <a:r>
              <a:rPr lang="de-DE" sz="1200" dirty="0"/>
              <a:t>(</a:t>
            </a:r>
            <a:r>
              <a:rPr lang="de-DE" sz="1200" dirty="0" err="1"/>
              <a:t>fuselageUID</a:t>
            </a:r>
            <a:r>
              <a:rPr lang="de-DE" sz="1200" dirty="0"/>
              <a:t>, </a:t>
            </a:r>
            <a:r>
              <a:rPr lang="de-DE" sz="1200" dirty="0" err="1"/>
              <a:t>filename</a:t>
            </a:r>
            <a:r>
              <a:rPr lang="de-DE" sz="1200" dirty="0"/>
              <a:t>, </a:t>
            </a:r>
            <a:r>
              <a:rPr lang="de-DE" sz="1200" dirty="0" err="1"/>
              <a:t>deflection</a:t>
            </a:r>
            <a:r>
              <a:rPr lang="de-DE" sz="1200" dirty="0"/>
              <a:t>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setExportOptions</a:t>
            </a:r>
            <a:r>
              <a:rPr lang="de-DE" sz="1200" dirty="0"/>
              <a:t>(</a:t>
            </a:r>
            <a:r>
              <a:rPr lang="de-DE" sz="1200" dirty="0" err="1"/>
              <a:t>exporter</a:t>
            </a:r>
            <a:r>
              <a:rPr lang="de-DE" sz="1200" dirty="0"/>
              <a:t>, </a:t>
            </a:r>
            <a:r>
              <a:rPr lang="de-DE" sz="1200" dirty="0" err="1"/>
              <a:t>optionName</a:t>
            </a:r>
            <a:r>
              <a:rPr lang="de-DE" sz="1200" dirty="0"/>
              <a:t>, </a:t>
            </a:r>
            <a:r>
              <a:rPr lang="de-DE" sz="1200" dirty="0" err="1"/>
              <a:t>optionValue</a:t>
            </a:r>
            <a:r>
              <a:rPr lang="de-DE" sz="1200" dirty="0"/>
              <a:t>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fuselageGetUID</a:t>
            </a:r>
            <a:r>
              <a:rPr lang="de-DE" sz="1200" dirty="0"/>
              <a:t>(</a:t>
            </a:r>
            <a:r>
              <a:rPr lang="de-DE" sz="1200" dirty="0" err="1"/>
              <a:t>fuselageIndex</a:t>
            </a:r>
            <a:r>
              <a:rPr lang="de-DE" sz="1200" dirty="0"/>
              <a:t>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fuselageGetCircumference</a:t>
            </a:r>
            <a:r>
              <a:rPr lang="de-DE" sz="1200" dirty="0"/>
              <a:t>(</a:t>
            </a:r>
            <a:r>
              <a:rPr lang="de-DE" sz="1200" dirty="0" err="1"/>
              <a:t>fuselageIndex</a:t>
            </a:r>
            <a:r>
              <a:rPr lang="de-DE" sz="1200" dirty="0"/>
              <a:t>, </a:t>
            </a:r>
            <a:r>
              <a:rPr lang="de-DE" sz="1200" dirty="0" err="1"/>
              <a:t>segmentIndex</a:t>
            </a:r>
            <a:r>
              <a:rPr lang="de-DE" sz="1200" dirty="0"/>
              <a:t>, </a:t>
            </a:r>
            <a:r>
              <a:rPr lang="de-DE" sz="1200" dirty="0" err="1"/>
              <a:t>eta</a:t>
            </a:r>
            <a:r>
              <a:rPr lang="de-DE" sz="1200" dirty="0"/>
              <a:t>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fuselageGetPoint</a:t>
            </a:r>
            <a:r>
              <a:rPr lang="de-DE" sz="1200" dirty="0"/>
              <a:t>(</a:t>
            </a:r>
            <a:r>
              <a:rPr lang="de-DE" sz="1200" dirty="0" err="1"/>
              <a:t>fuselageIndex</a:t>
            </a:r>
            <a:r>
              <a:rPr lang="de-DE" sz="1200" dirty="0"/>
              <a:t>, </a:t>
            </a:r>
            <a:r>
              <a:rPr lang="de-DE" sz="1200" dirty="0" err="1"/>
              <a:t>segmentIndex</a:t>
            </a:r>
            <a:r>
              <a:rPr lang="de-DE" sz="1200" dirty="0"/>
              <a:t>, </a:t>
            </a:r>
            <a:r>
              <a:rPr lang="de-DE" sz="1200" dirty="0" err="1"/>
              <a:t>eta</a:t>
            </a:r>
            <a:r>
              <a:rPr lang="de-DE" sz="1200" dirty="0"/>
              <a:t>, </a:t>
            </a:r>
            <a:r>
              <a:rPr lang="de-DE" sz="1200" dirty="0" err="1"/>
              <a:t>zeta</a:t>
            </a:r>
            <a:r>
              <a:rPr lang="de-DE" sz="1200" dirty="0"/>
              <a:t>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fuselageGetSegmentUID</a:t>
            </a:r>
            <a:r>
              <a:rPr lang="de-DE" sz="1200" dirty="0"/>
              <a:t>(</a:t>
            </a:r>
            <a:r>
              <a:rPr lang="de-DE" sz="1200" dirty="0" err="1"/>
              <a:t>fuselageIndex</a:t>
            </a:r>
            <a:r>
              <a:rPr lang="de-DE" sz="1200" dirty="0"/>
              <a:t>, </a:t>
            </a:r>
            <a:r>
              <a:rPr lang="de-DE" sz="1200" dirty="0" err="1"/>
              <a:t>segmentIndex</a:t>
            </a:r>
            <a:r>
              <a:rPr lang="de-DE" sz="1200" dirty="0"/>
              <a:t>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fuselageGetSegmentVolume</a:t>
            </a:r>
            <a:r>
              <a:rPr lang="de-DE" sz="1200" dirty="0"/>
              <a:t>(</a:t>
            </a:r>
            <a:r>
              <a:rPr lang="de-DE" sz="1200" dirty="0" err="1"/>
              <a:t>fuselageIndex</a:t>
            </a:r>
            <a:r>
              <a:rPr lang="de-DE" sz="1200" dirty="0"/>
              <a:t>, </a:t>
            </a:r>
            <a:r>
              <a:rPr lang="de-DE" sz="1200" dirty="0" err="1"/>
              <a:t>segmentIndex</a:t>
            </a:r>
            <a:r>
              <a:rPr lang="de-DE" sz="1200" dirty="0"/>
              <a:t>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getFuselageCount</a:t>
            </a:r>
            <a:r>
              <a:rPr lang="de-DE" sz="1200" dirty="0"/>
              <a:t>()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r>
              <a:rPr lang="de-DE" sz="1200" dirty="0" err="1"/>
              <a:t>fuselageGetSegmentCount</a:t>
            </a:r>
            <a:r>
              <a:rPr lang="de-DE" sz="1200" dirty="0"/>
              <a:t>(</a:t>
            </a:r>
            <a:r>
              <a:rPr lang="de-DE" sz="1200" dirty="0" err="1"/>
              <a:t>fuselageIndex</a:t>
            </a:r>
            <a:r>
              <a:rPr lang="de-DE" sz="1200" dirty="0"/>
              <a:t>)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    </a:t>
            </a:r>
            <a:endParaRPr lang="de-DE" sz="12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 TiGL Viewer Scripting API + Hands On &gt; 09/11/2018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8</a:t>
            </a:fld>
            <a:endParaRPr lang="en-GB" noProof="0" dirty="0"/>
          </a:p>
        </p:txBody>
      </p:sp>
      <p:sp>
        <p:nvSpPr>
          <p:cNvPr id="6" name="Textplatzhalter 2"/>
          <p:cNvSpPr txBox="1">
            <a:spLocks/>
          </p:cNvSpPr>
          <p:nvPr/>
        </p:nvSpPr>
        <p:spPr bwMode="auto">
          <a:xfrm>
            <a:off x="5814592" y="1324042"/>
            <a:ext cx="6259659" cy="43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wingGetUpperPoint</a:t>
            </a:r>
            <a:r>
              <a:rPr lang="de-DE" sz="1200" dirty="0" smtClean="0"/>
              <a:t>(</a:t>
            </a:r>
            <a:r>
              <a:rPr lang="de-DE" sz="1200" dirty="0" err="1" smtClean="0"/>
              <a:t>wingIndex</a:t>
            </a:r>
            <a:r>
              <a:rPr lang="de-DE" sz="1200" dirty="0" smtClean="0"/>
              <a:t>, </a:t>
            </a:r>
            <a:r>
              <a:rPr lang="de-DE" sz="1200" dirty="0" err="1" smtClean="0"/>
              <a:t>segmentIndex</a:t>
            </a:r>
            <a:r>
              <a:rPr lang="de-DE" sz="1200" dirty="0" smtClean="0"/>
              <a:t>, </a:t>
            </a:r>
            <a:r>
              <a:rPr lang="de-DE" sz="1200" dirty="0" err="1" smtClean="0"/>
              <a:t>eta</a:t>
            </a:r>
            <a:r>
              <a:rPr lang="de-DE" sz="1200" dirty="0" smtClean="0"/>
              <a:t>, </a:t>
            </a:r>
            <a:r>
              <a:rPr lang="de-DE" sz="1200" dirty="0" err="1" smtClean="0"/>
              <a:t>xsi</a:t>
            </a:r>
            <a:r>
              <a:rPr lang="de-DE" sz="1200" dirty="0" smtClean="0"/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wingGetUID</a:t>
            </a:r>
            <a:r>
              <a:rPr lang="de-DE" sz="1200" dirty="0" smtClean="0"/>
              <a:t>(</a:t>
            </a:r>
            <a:r>
              <a:rPr lang="de-DE" sz="1200" dirty="0" err="1" smtClean="0"/>
              <a:t>wingIndex</a:t>
            </a:r>
            <a:r>
              <a:rPr lang="de-DE" sz="1200" dirty="0" smtClean="0"/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wingGetLowerPoint</a:t>
            </a:r>
            <a:r>
              <a:rPr lang="de-DE" sz="1200" dirty="0" smtClean="0"/>
              <a:t>(</a:t>
            </a:r>
            <a:r>
              <a:rPr lang="de-DE" sz="1200" dirty="0" err="1" smtClean="0"/>
              <a:t>wingIndex</a:t>
            </a:r>
            <a:r>
              <a:rPr lang="de-DE" sz="1200" dirty="0" smtClean="0"/>
              <a:t>, </a:t>
            </a:r>
            <a:r>
              <a:rPr lang="de-DE" sz="1200" dirty="0" err="1" smtClean="0"/>
              <a:t>segmentIndex</a:t>
            </a:r>
            <a:r>
              <a:rPr lang="de-DE" sz="1200" dirty="0" smtClean="0"/>
              <a:t>, </a:t>
            </a:r>
            <a:r>
              <a:rPr lang="de-DE" sz="1200" dirty="0" err="1" smtClean="0"/>
              <a:t>eta</a:t>
            </a:r>
            <a:r>
              <a:rPr lang="de-DE" sz="1200" dirty="0" smtClean="0"/>
              <a:t>, </a:t>
            </a:r>
            <a:r>
              <a:rPr lang="de-DE" sz="1200" dirty="0" err="1" smtClean="0"/>
              <a:t>xsi</a:t>
            </a:r>
            <a:r>
              <a:rPr lang="de-DE" sz="1200" dirty="0" smtClean="0"/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wingGetUpperPointAtDirection</a:t>
            </a:r>
            <a:r>
              <a:rPr lang="de-DE" sz="1200" dirty="0" smtClean="0"/>
              <a:t>(</a:t>
            </a:r>
            <a:r>
              <a:rPr lang="de-DE" sz="1200" dirty="0" err="1" smtClean="0"/>
              <a:t>wingIndex</a:t>
            </a:r>
            <a:r>
              <a:rPr lang="de-DE" sz="1200" dirty="0" smtClean="0"/>
              <a:t>, </a:t>
            </a:r>
            <a:r>
              <a:rPr lang="de-DE" sz="1200" dirty="0" err="1" smtClean="0"/>
              <a:t>segmentIndex</a:t>
            </a:r>
            <a:r>
              <a:rPr lang="de-DE" sz="1200" dirty="0" smtClean="0"/>
              <a:t>, </a:t>
            </a:r>
            <a:r>
              <a:rPr lang="de-DE" sz="1200" dirty="0" err="1" smtClean="0"/>
              <a:t>eta</a:t>
            </a:r>
            <a:r>
              <a:rPr lang="de-DE" sz="1200" dirty="0" smtClean="0"/>
              <a:t>, </a:t>
            </a:r>
            <a:r>
              <a:rPr lang="de-DE" sz="1200" dirty="0" err="1" smtClean="0"/>
              <a:t>xsi</a:t>
            </a:r>
            <a:r>
              <a:rPr lang="de-DE" sz="1200" dirty="0" smtClean="0"/>
              <a:t>, </a:t>
            </a:r>
            <a:r>
              <a:rPr lang="de-DE" sz="1200" dirty="0" err="1" smtClean="0"/>
              <a:t>dirx</a:t>
            </a:r>
            <a:r>
              <a:rPr lang="de-DE" sz="1200" dirty="0" smtClean="0"/>
              <a:t>, </a:t>
            </a:r>
            <a:r>
              <a:rPr lang="de-DE" sz="1200" dirty="0" err="1" smtClean="0"/>
              <a:t>diry</a:t>
            </a:r>
            <a:r>
              <a:rPr lang="de-DE" sz="1200" dirty="0" smtClean="0"/>
              <a:t>, </a:t>
            </a:r>
            <a:r>
              <a:rPr lang="de-DE" sz="1200" dirty="0" err="1" smtClean="0"/>
              <a:t>dirz</a:t>
            </a:r>
            <a:r>
              <a:rPr lang="de-DE" sz="1200" dirty="0" smtClean="0"/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wingGetLowerPointAtDirection</a:t>
            </a:r>
            <a:r>
              <a:rPr lang="de-DE" sz="1200" dirty="0" smtClean="0"/>
              <a:t>(</a:t>
            </a:r>
            <a:r>
              <a:rPr lang="de-DE" sz="1200" dirty="0" err="1" smtClean="0"/>
              <a:t>wingIndex</a:t>
            </a:r>
            <a:r>
              <a:rPr lang="de-DE" sz="1200" dirty="0" smtClean="0"/>
              <a:t>, </a:t>
            </a:r>
            <a:r>
              <a:rPr lang="de-DE" sz="1200" dirty="0" err="1" smtClean="0"/>
              <a:t>segmentIndex</a:t>
            </a:r>
            <a:r>
              <a:rPr lang="de-DE" sz="1200" dirty="0" smtClean="0"/>
              <a:t>, </a:t>
            </a:r>
            <a:r>
              <a:rPr lang="de-DE" sz="1200" dirty="0" err="1" smtClean="0"/>
              <a:t>eta</a:t>
            </a:r>
            <a:r>
              <a:rPr lang="de-DE" sz="1200" dirty="0" smtClean="0"/>
              <a:t>, </a:t>
            </a:r>
            <a:r>
              <a:rPr lang="de-DE" sz="1200" dirty="0" err="1" smtClean="0"/>
              <a:t>xsi</a:t>
            </a:r>
            <a:r>
              <a:rPr lang="de-DE" sz="1200" dirty="0" smtClean="0"/>
              <a:t>, </a:t>
            </a:r>
            <a:r>
              <a:rPr lang="de-DE" sz="1200" dirty="0" err="1" smtClean="0"/>
              <a:t>dirx</a:t>
            </a:r>
            <a:r>
              <a:rPr lang="de-DE" sz="1200" dirty="0" smtClean="0"/>
              <a:t>, </a:t>
            </a:r>
            <a:r>
              <a:rPr lang="de-DE" sz="1200" dirty="0" err="1" smtClean="0"/>
              <a:t>diry</a:t>
            </a:r>
            <a:r>
              <a:rPr lang="de-DE" sz="1200" dirty="0" smtClean="0"/>
              <a:t>, </a:t>
            </a:r>
            <a:r>
              <a:rPr lang="de-DE" sz="1200" dirty="0" err="1" smtClean="0"/>
              <a:t>dirz</a:t>
            </a:r>
            <a:r>
              <a:rPr lang="de-DE" sz="1200" dirty="0" smtClean="0"/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wingGetChordPoint</a:t>
            </a:r>
            <a:r>
              <a:rPr lang="de-DE" sz="1200" dirty="0" smtClean="0"/>
              <a:t>(</a:t>
            </a:r>
            <a:r>
              <a:rPr lang="de-DE" sz="1200" dirty="0" err="1" smtClean="0"/>
              <a:t>wingIndex</a:t>
            </a:r>
            <a:r>
              <a:rPr lang="de-DE" sz="1200" dirty="0" smtClean="0"/>
              <a:t>, </a:t>
            </a:r>
            <a:r>
              <a:rPr lang="de-DE" sz="1200" dirty="0" err="1" smtClean="0"/>
              <a:t>segmentIndex</a:t>
            </a:r>
            <a:r>
              <a:rPr lang="de-DE" sz="1200" dirty="0" smtClean="0"/>
              <a:t>, </a:t>
            </a:r>
            <a:r>
              <a:rPr lang="de-DE" sz="1200" dirty="0" err="1" smtClean="0"/>
              <a:t>eta</a:t>
            </a:r>
            <a:r>
              <a:rPr lang="de-DE" sz="1200" dirty="0" smtClean="0"/>
              <a:t>, </a:t>
            </a:r>
            <a:r>
              <a:rPr lang="de-DE" sz="1200" dirty="0" err="1" smtClean="0"/>
              <a:t>xsi</a:t>
            </a:r>
            <a:r>
              <a:rPr lang="de-DE" sz="1200" dirty="0" smtClean="0"/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wingGetChordNormal</a:t>
            </a:r>
            <a:r>
              <a:rPr lang="de-DE" sz="1200" dirty="0" smtClean="0"/>
              <a:t>(</a:t>
            </a:r>
            <a:r>
              <a:rPr lang="de-DE" sz="1200" dirty="0" err="1" smtClean="0"/>
              <a:t>wingIndex</a:t>
            </a:r>
            <a:r>
              <a:rPr lang="de-DE" sz="1200" dirty="0" smtClean="0"/>
              <a:t>, </a:t>
            </a:r>
            <a:r>
              <a:rPr lang="de-DE" sz="1200" dirty="0" err="1" smtClean="0"/>
              <a:t>segmentIndex</a:t>
            </a:r>
            <a:r>
              <a:rPr lang="de-DE" sz="1200" dirty="0" smtClean="0"/>
              <a:t>, </a:t>
            </a:r>
            <a:r>
              <a:rPr lang="de-DE" sz="1200" dirty="0" err="1" smtClean="0"/>
              <a:t>eta</a:t>
            </a:r>
            <a:r>
              <a:rPr lang="de-DE" sz="1200" dirty="0" smtClean="0"/>
              <a:t>, </a:t>
            </a:r>
            <a:r>
              <a:rPr lang="de-DE" sz="1200" dirty="0" err="1" smtClean="0"/>
              <a:t>xsi</a:t>
            </a:r>
            <a:r>
              <a:rPr lang="de-DE" sz="1200" dirty="0" smtClean="0"/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wingComponentSegmentGetPoint</a:t>
            </a:r>
            <a:r>
              <a:rPr lang="de-DE" sz="1200" dirty="0" smtClean="0"/>
              <a:t>(</a:t>
            </a:r>
            <a:r>
              <a:rPr lang="de-DE" sz="1200" dirty="0" err="1" smtClean="0"/>
              <a:t>compSegUID</a:t>
            </a:r>
            <a:r>
              <a:rPr lang="de-DE" sz="1200" dirty="0" smtClean="0"/>
              <a:t>, </a:t>
            </a:r>
            <a:r>
              <a:rPr lang="de-DE" sz="1200" dirty="0" err="1" smtClean="0"/>
              <a:t>eta</a:t>
            </a:r>
            <a:r>
              <a:rPr lang="de-DE" sz="1200" dirty="0" smtClean="0"/>
              <a:t>, </a:t>
            </a:r>
            <a:r>
              <a:rPr lang="de-DE" sz="1200" dirty="0" err="1" smtClean="0"/>
              <a:t>xsi</a:t>
            </a:r>
            <a:r>
              <a:rPr lang="de-DE" sz="1200" dirty="0" smtClean="0"/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wingGetSegmentCount</a:t>
            </a:r>
            <a:r>
              <a:rPr lang="de-DE" sz="1200" dirty="0" smtClean="0"/>
              <a:t>(</a:t>
            </a:r>
            <a:r>
              <a:rPr lang="de-DE" sz="1200" dirty="0" err="1" smtClean="0"/>
              <a:t>wingIndex</a:t>
            </a:r>
            <a:r>
              <a:rPr lang="de-DE" sz="1200" dirty="0" smtClean="0"/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wingGetSegmentUID</a:t>
            </a:r>
            <a:r>
              <a:rPr lang="de-DE" sz="1200" dirty="0" smtClean="0"/>
              <a:t>(</a:t>
            </a:r>
            <a:r>
              <a:rPr lang="de-DE" sz="1200" dirty="0" err="1" smtClean="0"/>
              <a:t>wingIndex</a:t>
            </a:r>
            <a:r>
              <a:rPr lang="de-DE" sz="1200" dirty="0" smtClean="0"/>
              <a:t>, </a:t>
            </a:r>
            <a:r>
              <a:rPr lang="de-DE" sz="1200" dirty="0" err="1" smtClean="0"/>
              <a:t>segmentIndex</a:t>
            </a:r>
            <a:r>
              <a:rPr lang="de-DE" sz="1200" dirty="0" smtClean="0"/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wingGetSpan</a:t>
            </a:r>
            <a:r>
              <a:rPr lang="de-DE" sz="1200" dirty="0" smtClean="0"/>
              <a:t>(</a:t>
            </a:r>
            <a:r>
              <a:rPr lang="de-DE" sz="1200" dirty="0" err="1" smtClean="0"/>
              <a:t>wingUID</a:t>
            </a:r>
            <a:r>
              <a:rPr lang="de-DE" sz="1200" dirty="0" smtClean="0"/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wingGetSegmentVolume</a:t>
            </a:r>
            <a:r>
              <a:rPr lang="de-DE" sz="1200" dirty="0" smtClean="0"/>
              <a:t>(</a:t>
            </a:r>
            <a:r>
              <a:rPr lang="de-DE" sz="1200" dirty="0" err="1" smtClean="0"/>
              <a:t>wingIndex</a:t>
            </a:r>
            <a:r>
              <a:rPr lang="de-DE" sz="1200" dirty="0" smtClean="0"/>
              <a:t>, </a:t>
            </a:r>
            <a:r>
              <a:rPr lang="de-DE" sz="1200" dirty="0" err="1" smtClean="0"/>
              <a:t>segmentIndex</a:t>
            </a:r>
            <a:r>
              <a:rPr lang="de-DE" sz="1200" dirty="0" smtClean="0"/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getErrorString</a:t>
            </a:r>
            <a:r>
              <a:rPr lang="de-DE" sz="1200" dirty="0" smtClean="0"/>
              <a:t>(</a:t>
            </a:r>
            <a:r>
              <a:rPr lang="de-DE" sz="1200" dirty="0" err="1" smtClean="0"/>
              <a:t>errorCode</a:t>
            </a:r>
            <a:r>
              <a:rPr lang="de-DE" sz="1200" dirty="0" smtClean="0"/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getShape</a:t>
            </a:r>
            <a:r>
              <a:rPr lang="de-DE" sz="1200" dirty="0" smtClean="0"/>
              <a:t>(</a:t>
            </a:r>
            <a:r>
              <a:rPr lang="de-DE" sz="1200" dirty="0" err="1" smtClean="0"/>
              <a:t>uid</a:t>
            </a:r>
            <a:r>
              <a:rPr lang="de-DE" sz="1200" dirty="0" smtClean="0"/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200" dirty="0" smtClean="0"/>
              <a:t>The </a:t>
            </a:r>
            <a:r>
              <a:rPr lang="de-DE" sz="1200" dirty="0" err="1" smtClean="0"/>
              <a:t>following</a:t>
            </a:r>
            <a:r>
              <a:rPr lang="de-DE" sz="1200" dirty="0" smtClean="0"/>
              <a:t> </a:t>
            </a:r>
            <a:r>
              <a:rPr lang="de-DE" sz="1200" dirty="0" err="1" smtClean="0"/>
              <a:t>properties</a:t>
            </a:r>
            <a:r>
              <a:rPr lang="de-DE" sz="1200" dirty="0" smtClean="0"/>
              <a:t> </a:t>
            </a:r>
            <a:r>
              <a:rPr lang="de-DE" sz="1200" dirty="0" err="1" smtClean="0"/>
              <a:t>are</a:t>
            </a:r>
            <a:r>
              <a:rPr lang="de-DE" sz="1200" dirty="0" smtClean="0"/>
              <a:t> </a:t>
            </a:r>
            <a:r>
              <a:rPr lang="de-DE" sz="1200" dirty="0" err="1" smtClean="0"/>
              <a:t>defined</a:t>
            </a:r>
            <a:r>
              <a:rPr lang="de-DE" sz="1200" dirty="0" smtClean="0"/>
              <a:t>:</a:t>
            </a:r>
            <a:br>
              <a:rPr lang="de-DE" sz="1200" dirty="0" smtClean="0"/>
            </a:br>
            <a:endParaRPr lang="de-DE" sz="1200" dirty="0" smtClean="0"/>
          </a:p>
          <a:p>
            <a:pPr marL="0" indent="0">
              <a:buFont typeface="Arial" pitchFamily="34" charset="0"/>
              <a:buNone/>
            </a:pPr>
            <a:r>
              <a:rPr lang="de-DE" sz="1200" dirty="0" smtClean="0"/>
              <a:t>    </a:t>
            </a:r>
            <a:r>
              <a:rPr lang="de-DE" sz="1200" dirty="0" err="1" smtClean="0"/>
              <a:t>version</a:t>
            </a:r>
            <a:endParaRPr lang="de-DE" sz="1200" dirty="0"/>
          </a:p>
        </p:txBody>
      </p:sp>
      <p:sp>
        <p:nvSpPr>
          <p:cNvPr id="7" name="Textplatzhalter 5"/>
          <p:cNvSpPr txBox="1">
            <a:spLocks/>
          </p:cNvSpPr>
          <p:nvPr/>
        </p:nvSpPr>
        <p:spPr bwMode="auto">
          <a:xfrm>
            <a:off x="6601643" y="5628150"/>
            <a:ext cx="2376264" cy="30777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dirty="0" smtClean="0">
                <a:solidFill>
                  <a:schemeClr val="bg1"/>
                </a:solidFill>
                <a:latin typeface="Lucida Console"/>
                <a:cs typeface="+mn-cs"/>
              </a:rPr>
              <a:t> &gt;&gt; </a:t>
            </a:r>
            <a:r>
              <a:rPr lang="de-DE" sz="2000" dirty="0" err="1" smtClean="0">
                <a:solidFill>
                  <a:schemeClr val="bg1"/>
                </a:solidFill>
                <a:latin typeface="Lucida Console"/>
                <a:cs typeface="+mn-cs"/>
              </a:rPr>
              <a:t>help</a:t>
            </a:r>
            <a:r>
              <a:rPr lang="de-DE" sz="2000" dirty="0" smtClean="0">
                <a:solidFill>
                  <a:schemeClr val="bg1"/>
                </a:solidFill>
                <a:latin typeface="Lucida Console"/>
                <a:cs typeface="+mn-cs"/>
              </a:rPr>
              <a:t>(</a:t>
            </a:r>
            <a:r>
              <a:rPr lang="de-DE" sz="2000" dirty="0" err="1" smtClean="0">
                <a:solidFill>
                  <a:schemeClr val="bg1"/>
                </a:solidFill>
                <a:latin typeface="Lucida Console"/>
                <a:cs typeface="+mn-cs"/>
              </a:rPr>
              <a:t>tigl</a:t>
            </a:r>
            <a:r>
              <a:rPr lang="de-DE" sz="2000" dirty="0" smtClean="0">
                <a:solidFill>
                  <a:schemeClr val="bg1"/>
                </a:solidFill>
                <a:latin typeface="Lucida Console"/>
                <a:cs typeface="+mn-cs"/>
              </a:rPr>
              <a:t>)</a:t>
            </a:r>
            <a:endParaRPr lang="en-US" sz="2000" dirty="0">
              <a:solidFill>
                <a:schemeClr val="bg1"/>
              </a:solidFill>
              <a:latin typeface="Lucida Console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315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TiGL</a:t>
            </a:r>
            <a:r>
              <a:rPr lang="en-US" dirty="0"/>
              <a:t> Viewer Application class </a:t>
            </a:r>
            <a:r>
              <a:rPr lang="de-DE" u="sng" dirty="0" err="1" smtClean="0">
                <a:latin typeface="Lucida Console"/>
              </a:rPr>
              <a:t>app</a:t>
            </a:r>
            <a:r>
              <a:rPr lang="de-DE" dirty="0" smtClean="0"/>
              <a:t> </a:t>
            </a:r>
            <a:r>
              <a:rPr lang="en-US" dirty="0" smtClean="0"/>
              <a:t>provides </a:t>
            </a:r>
            <a:r>
              <a:rPr lang="en-US" dirty="0"/>
              <a:t>the following methods: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/>
              <a:t>    </a:t>
            </a:r>
            <a:r>
              <a:rPr lang="en-US" sz="1400" dirty="0" err="1"/>
              <a:t>windowInitialized</a:t>
            </a:r>
            <a:r>
              <a:rPr lang="en-US" sz="1400" dirty="0"/>
              <a:t>()</a:t>
            </a:r>
          </a:p>
          <a:p>
            <a:pPr marL="0" indent="0">
              <a:buNone/>
            </a:pPr>
            <a:r>
              <a:rPr lang="en-US" sz="1400" dirty="0"/>
              <a:t>    </a:t>
            </a:r>
            <a:r>
              <a:rPr lang="en-US" sz="1400" dirty="0" err="1"/>
              <a:t>openFile</a:t>
            </a:r>
            <a:r>
              <a:rPr lang="en-US" sz="1400" dirty="0"/>
              <a:t>(</a:t>
            </a:r>
            <a:r>
              <a:rPr lang="en-US" sz="1400" dirty="0" err="1"/>
              <a:t>fileName</a:t>
            </a:r>
            <a:r>
              <a:rPr lang="en-US" sz="1400" dirty="0"/>
              <a:t>)</a:t>
            </a:r>
          </a:p>
          <a:p>
            <a:pPr marL="0" indent="0">
              <a:buNone/>
            </a:pPr>
            <a:r>
              <a:rPr lang="en-US" sz="1400" dirty="0"/>
              <a:t>    </a:t>
            </a:r>
            <a:r>
              <a:rPr lang="en-US" sz="1400" dirty="0" err="1"/>
              <a:t>openScript</a:t>
            </a:r>
            <a:r>
              <a:rPr lang="en-US" sz="1400" dirty="0"/>
              <a:t>(</a:t>
            </a:r>
            <a:r>
              <a:rPr lang="en-US" sz="1400" dirty="0" err="1"/>
              <a:t>scriptFileName</a:t>
            </a:r>
            <a:r>
              <a:rPr lang="en-US" sz="1400" dirty="0"/>
              <a:t>)</a:t>
            </a:r>
          </a:p>
          <a:p>
            <a:pPr marL="0" indent="0">
              <a:buNone/>
            </a:pPr>
            <a:r>
              <a:rPr lang="en-US" sz="1400" dirty="0"/>
              <a:t>    </a:t>
            </a:r>
            <a:r>
              <a:rPr lang="en-US" sz="1400" dirty="0" err="1"/>
              <a:t>saveFile</a:t>
            </a:r>
            <a:r>
              <a:rPr lang="en-US" sz="1400" dirty="0"/>
              <a:t>(</a:t>
            </a:r>
            <a:r>
              <a:rPr lang="en-US" sz="1400" dirty="0" err="1"/>
              <a:t>fileName</a:t>
            </a:r>
            <a:r>
              <a:rPr lang="en-US" sz="1400" dirty="0"/>
              <a:t>)</a:t>
            </a:r>
          </a:p>
          <a:p>
            <a:pPr marL="0" indent="0">
              <a:buNone/>
            </a:pPr>
            <a:r>
              <a:rPr lang="en-US" sz="1400" dirty="0"/>
              <a:t>    </a:t>
            </a:r>
            <a:r>
              <a:rPr lang="en-US" sz="1400" dirty="0" err="1"/>
              <a:t>closeConfiguration</a:t>
            </a:r>
            <a:r>
              <a:rPr lang="en-US" sz="1400" dirty="0"/>
              <a:t>()</a:t>
            </a:r>
          </a:p>
          <a:p>
            <a:pPr marL="0" indent="0">
              <a:buNone/>
            </a:pPr>
            <a:r>
              <a:rPr lang="en-US" sz="1400" dirty="0"/>
              <a:t>    </a:t>
            </a:r>
            <a:r>
              <a:rPr lang="en-US" sz="1400" dirty="0" err="1"/>
              <a:t>getViewer</a:t>
            </a:r>
            <a:r>
              <a:rPr lang="en-US" sz="1400" dirty="0"/>
              <a:t>()</a:t>
            </a:r>
          </a:p>
          <a:p>
            <a:pPr marL="0" indent="0">
              <a:buNone/>
            </a:pPr>
            <a:r>
              <a:rPr lang="en-US" sz="1400" dirty="0"/>
              <a:t>    </a:t>
            </a:r>
            <a:r>
              <a:rPr lang="en-US" sz="1400" dirty="0" err="1"/>
              <a:t>getScene</a:t>
            </a:r>
            <a:r>
              <a:rPr lang="en-US" sz="1400" dirty="0"/>
              <a:t>()</a:t>
            </a:r>
          </a:p>
          <a:p>
            <a:pPr marL="0" indent="0">
              <a:buNone/>
            </a:pPr>
            <a:r>
              <a:rPr lang="en-US" sz="1400" dirty="0"/>
              <a:t>    </a:t>
            </a:r>
            <a:r>
              <a:rPr lang="en-US" sz="1400" dirty="0" err="1"/>
              <a:t>getDocument</a:t>
            </a:r>
            <a:r>
              <a:rPr lang="en-US" sz="1400" dirty="0"/>
              <a:t>()</a:t>
            </a:r>
          </a:p>
          <a:p>
            <a:pPr marL="0" indent="0">
              <a:buNone/>
            </a:pP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The following properties are defined:</a:t>
            </a:r>
            <a:br>
              <a:rPr lang="en-US" sz="1400" dirty="0"/>
            </a:br>
            <a:endParaRPr lang="en-US" sz="1400" dirty="0"/>
          </a:p>
          <a:p>
            <a:pPr marL="0" indent="0">
              <a:buNone/>
            </a:pPr>
            <a:r>
              <a:rPr lang="en-US" sz="1400" dirty="0"/>
              <a:t>    viewer</a:t>
            </a:r>
          </a:p>
          <a:p>
            <a:pPr marL="0" indent="0">
              <a:buNone/>
            </a:pPr>
            <a:r>
              <a:rPr lang="en-US" sz="1400" dirty="0"/>
              <a:t>    scene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smtClean="0"/>
              <a:t>&gt; 1. TiGL Workshop &gt; Jan Kleinert  •  TiGL Viewer Scripting API + Hands On &gt; 09/11/2018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 smtClean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9</a:t>
            </a:fld>
            <a:endParaRPr lang="en-GB" noProof="0" dirty="0"/>
          </a:p>
        </p:txBody>
      </p:sp>
      <p:sp>
        <p:nvSpPr>
          <p:cNvPr id="7" name="Textplatzhalter 5"/>
          <p:cNvSpPr txBox="1">
            <a:spLocks/>
          </p:cNvSpPr>
          <p:nvPr/>
        </p:nvSpPr>
        <p:spPr bwMode="auto">
          <a:xfrm>
            <a:off x="6601643" y="5628150"/>
            <a:ext cx="2376264" cy="30777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180000" indent="-180000" algn="l" defTabSz="914400" rtl="0" eaLnBrk="1" latinLnBrk="0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4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8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9200" indent="-1800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dirty="0" smtClean="0">
                <a:solidFill>
                  <a:schemeClr val="bg1"/>
                </a:solidFill>
                <a:latin typeface="Lucida Console"/>
                <a:cs typeface="+mn-cs"/>
              </a:rPr>
              <a:t> &gt;&gt; </a:t>
            </a:r>
            <a:r>
              <a:rPr lang="de-DE" sz="2000" dirty="0" err="1" smtClean="0">
                <a:solidFill>
                  <a:schemeClr val="bg1"/>
                </a:solidFill>
                <a:latin typeface="Lucida Console"/>
                <a:cs typeface="+mn-cs"/>
              </a:rPr>
              <a:t>help</a:t>
            </a:r>
            <a:r>
              <a:rPr lang="de-DE" sz="2000" dirty="0" smtClean="0">
                <a:solidFill>
                  <a:schemeClr val="bg1"/>
                </a:solidFill>
                <a:latin typeface="Lucida Console"/>
                <a:cs typeface="+mn-cs"/>
              </a:rPr>
              <a:t>(</a:t>
            </a:r>
            <a:r>
              <a:rPr lang="de-DE" sz="2000" dirty="0" err="1" smtClean="0">
                <a:solidFill>
                  <a:schemeClr val="bg1"/>
                </a:solidFill>
                <a:latin typeface="Lucida Console"/>
                <a:cs typeface="+mn-cs"/>
              </a:rPr>
              <a:t>app</a:t>
            </a:r>
            <a:r>
              <a:rPr lang="de-DE" sz="2000" dirty="0" smtClean="0">
                <a:solidFill>
                  <a:schemeClr val="bg1"/>
                </a:solidFill>
                <a:latin typeface="Lucida Console"/>
                <a:cs typeface="+mn-cs"/>
              </a:rPr>
              <a:t>)</a:t>
            </a:r>
            <a:endParaRPr lang="en-US" sz="2000" dirty="0">
              <a:solidFill>
                <a:schemeClr val="bg1"/>
              </a:solidFill>
              <a:latin typeface="Lucida Console"/>
              <a:cs typeface="+mn-cs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057027" y="5013969"/>
            <a:ext cx="541815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+ some additional </a:t>
            </a:r>
            <a:r>
              <a:rPr lang="en-US" i="1" dirty="0" err="1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Qt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 related functions and properties</a:t>
            </a:r>
            <a:endParaRPr lang="de-DE" i="1" dirty="0" smtClean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26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LR-Präsentation 16:9 Englisch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rtlCol="0" anchor="ctr">
        <a:noAutofit/>
      </a:bodyPr>
      <a:lstStyle>
        <a:defPPr algn="ctr">
          <a:defRPr dirty="0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ns:customPropertyEditors xmlns:tns="http://schemas.microsoft.com/office/2006/customDocumentInformationPanel">
  <tns:showOnOpen>false</tns:showOnOpen>
  <tns:defaultPropertyEditorNamespace>Standardeigenschaften</tns:defaultPropertyEditorNamespace>
</tns:customPropertyEditors>
</file>

<file path=customXml/itemProps1.xml><?xml version="1.0" encoding="utf-8"?>
<ds:datastoreItem xmlns:ds="http://schemas.openxmlformats.org/officeDocument/2006/customXml" ds:itemID="{95C61B9F-14F0-4AD9-AC81-B8624FAD5FC8}">
  <ds:schemaRefs>
    <ds:schemaRef ds:uri="http://schemas.microsoft.com/office/2006/customDocumentInformationPan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1318</Words>
  <Application>Microsoft Office PowerPoint</Application>
  <PresentationFormat>Benutzerdefiniert</PresentationFormat>
  <Paragraphs>419</Paragraphs>
  <Slides>21</Slides>
  <Notes>0</Notes>
  <HiddenSlides>0</HiddenSlides>
  <MMClips>2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2" baseType="lpstr">
      <vt:lpstr>DLR-Präsentation 16:9 Englisch</vt:lpstr>
      <vt:lpstr>1. TiGL Workshop – TiGL Viewer Scripting API + Hands On </vt:lpstr>
      <vt:lpstr>Contents</vt:lpstr>
      <vt:lpstr>Introduction to the  TiGL Viewer Scripting API</vt:lpstr>
      <vt:lpstr>Introduction to the TiGL Viewer API</vt:lpstr>
      <vt:lpstr>How to use the TiGL Viewer Scripting API</vt:lpstr>
      <vt:lpstr>Some examples how to use the TiGL Viewer Scripting API:</vt:lpstr>
      <vt:lpstr>tigl, app, viewer and scene</vt:lpstr>
      <vt:lpstr>The TiGL Interface tigl class provides the following methods:</vt:lpstr>
      <vt:lpstr>The TiGL Viewer Application class app provides the following methods:</vt:lpstr>
      <vt:lpstr>The TiGL Viewer Application class app.viewer provides the following methods:</vt:lpstr>
      <vt:lpstr>The TiGL Viewer Application class app.scene provides the following methods:</vt:lpstr>
      <vt:lpstr>CAD Exports</vt:lpstr>
      <vt:lpstr>Default values for the CAD export options</vt:lpstr>
      <vt:lpstr>Camera Positioning</vt:lpstr>
      <vt:lpstr>Hands On</vt:lpstr>
      <vt:lpstr>Task 1: Customized VTK export</vt:lpstr>
      <vt:lpstr>Task 2: Display subshapes and make a screenshot</vt:lpstr>
      <vt:lpstr>Task 3: Make an animated video</vt:lpstr>
      <vt:lpstr>Final Remarks</vt:lpstr>
      <vt:lpstr>Final Remarks</vt:lpstr>
      <vt:lpstr>Questions</vt:lpstr>
    </vt:vector>
  </TitlesOfParts>
  <Company>DLR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Kleinert, Jan</dc:creator>
  <cp:lastModifiedBy>Kleinert, Jan</cp:lastModifiedBy>
  <cp:revision>147</cp:revision>
  <dcterms:created xsi:type="dcterms:W3CDTF">2012-06-19T06:51:55Z</dcterms:created>
  <dcterms:modified xsi:type="dcterms:W3CDTF">2018-09-10T22:06:24Z</dcterms:modified>
</cp:coreProperties>
</file>